
<file path=[Content_Types].xml><?xml version="1.0" encoding="utf-8"?>
<Types xmlns="http://schemas.openxmlformats.org/package/2006/content-types">
  <Default Extension="jpe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1" r:id="rId3"/>
    <p:sldId id="262" r:id="rId4"/>
    <p:sldId id="263" r:id="rId5"/>
    <p:sldId id="264" r:id="rId6"/>
    <p:sldId id="265" r:id="rId7"/>
    <p:sldId id="271" r:id="rId8"/>
    <p:sldId id="272" r:id="rId9"/>
    <p:sldId id="273" r:id="rId10"/>
    <p:sldId id="274" r:id="rId11"/>
    <p:sldId id="275" r:id="rId12"/>
    <p:sldId id="27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1470" y="162"/>
      </p:cViewPr>
      <p:guideLst>
        <p:guide orient="horz" pos="2160"/>
        <p:guide pos="39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66BEAF-3B73-495A-B01E-135BD4F7CF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DD5A04-B274-4A1E-A5F0-7B23EB404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DE1C16-DB82-43F5-B1A1-3DC75DC1D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72EA-D4F3-4A1B-B331-2232F1E192F0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A3E14E-4EDF-44DF-8BFA-C8F2F65F9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683427-4A6D-45A4-A0F8-6B85958B9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7127-4739-44CE-825C-AD0540773F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9933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412222-9111-4DBE-9ACB-C95742F63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7B9BC6-9FE5-48D4-8E84-0AF9F36B31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7DC0F9-D60E-4DD5-BA22-6A0EC0E51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72EA-D4F3-4A1B-B331-2232F1E192F0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7B5F3B-765E-4671-B017-7FC6EF5E9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ADB3F9-1B3B-407D-B1F0-1605E06EF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7127-4739-44CE-825C-AD0540773F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7111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26F174B-C6B4-4B5B-8613-2CE1EA71DF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F9799C2-E2E6-4325-B00E-3E93EF864C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6D89F9-8B24-4DB6-907B-F9DEB79B0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72EA-D4F3-4A1B-B331-2232F1E192F0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F8ADF8-8DC5-400D-807D-3B1EB9081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8EC6F7-830C-4CE1-8F5D-9467CDC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7127-4739-44CE-825C-AD0540773F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1747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523533-EA94-4DF7-86DF-3E6BB4F15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24D39D-6C9D-4533-AB98-56E8DC9E7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A53239-EFE0-4340-9216-7D24A1D13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72EA-D4F3-4A1B-B331-2232F1E192F0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4DE41B-B5A1-4021-990B-2C341F698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62237E-6330-4784-AD54-57F4CD8C5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7127-4739-44CE-825C-AD0540773F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2034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E6EC64-AF34-4C16-8378-C4EF877B9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0F064F-02F0-4603-A7B0-9C861E9A9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7FB300-369B-4816-8AF8-31B008138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72EA-D4F3-4A1B-B331-2232F1E192F0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B22D92-EE6B-40D0-8814-DCE5ECAD9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6B99BA-3C45-4CB5-9482-B52AF97E1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7127-4739-44CE-825C-AD0540773F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7598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14EE17-E151-49C5-A62A-A041FD717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2350B7-31BF-4E64-8BFF-AC0F68A8AD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9CCD68-E87F-4713-8956-63376DB2D1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F43745-3BF0-4DD0-8037-237E955A0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72EA-D4F3-4A1B-B331-2232F1E192F0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DF6CA5-EC98-44A1-9A93-C673421AD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53D6C0-49D0-4CD9-9EB5-7F288D293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7127-4739-44CE-825C-AD0540773F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768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01D346-0B3E-4F47-A4F7-1E8D2E437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A6325E-EC43-4CE5-89BA-E429F3ADE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B47550-08E6-4388-BF92-745F720F6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CBE22CA-2646-4D58-890E-3AD1026B53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DD9EAAA-83E7-4AE8-8E41-0AD01B4DBE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1F8A32A-7A80-4FFC-88CE-002EC5689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72EA-D4F3-4A1B-B331-2232F1E192F0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3C67FF4-A041-4EA4-A9BA-49166013F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D9E7EE6-17D3-4B1C-94B4-839701328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7127-4739-44CE-825C-AD0540773F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310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EF816C-A4BF-49E9-BCB6-94FC946FF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2D74197-8FF3-4B0B-A7FC-A8A71AA7C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72EA-D4F3-4A1B-B331-2232F1E192F0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B19A9FB-6BB8-4436-855C-4E3A68EA5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9939FEA-F88C-4BE5-9751-30B52306E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7127-4739-44CE-825C-AD0540773F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952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5C47406-2611-4059-BD17-66A929DE0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72EA-D4F3-4A1B-B331-2232F1E192F0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D0A0431-3114-4783-8E2F-36B190EE2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414EF56-B657-4646-BF92-B750D5726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7127-4739-44CE-825C-AD0540773F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0115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28C1BF-21F5-4A1F-AA41-84F280D25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5582A9-F7CC-4D1A-A691-8150775DF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A230262-C93F-4D32-BBCF-D1530A864C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06DD3E-C2E8-44B1-8167-C94C21267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72EA-D4F3-4A1B-B331-2232F1E192F0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7EBD32-7998-49C7-9D05-737934499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E9B818-A034-41C6-9BAE-BF85A8BF7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7127-4739-44CE-825C-AD0540773F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0257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6D94EE-647D-4BA2-91F3-BE62FA643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F12B4D1-E69A-4422-9260-D5981668A9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B08374-8A69-4C91-B1D5-11F8270FE1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E105E2-FD01-40F0-92A3-DD0EDE413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72EA-D4F3-4A1B-B331-2232F1E192F0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F677C6-4647-4E7F-A4D6-0E6F3A6C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4EBE0B-E1DF-4593-901B-DF6EC14B0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7127-4739-44CE-825C-AD0540773F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9243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472111-72F7-4D6F-A77C-B7AB88B32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6DCD6E-E56D-408B-A29B-7F6DAABBF3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18A1AC-00B5-40F9-96CC-3356E1A30C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172EA-D4F3-4A1B-B331-2232F1E192F0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373FC2-11C0-48ED-97AC-BF31EDDA64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880CED-14AA-4C03-AE7F-5488BF3A82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87127-4739-44CE-825C-AD0540773F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115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1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>
            <a:extLst>
              <a:ext uri="{FF2B5EF4-FFF2-40B4-BE49-F238E27FC236}">
                <a16:creationId xmlns:a16="http://schemas.microsoft.com/office/drawing/2014/main" id="{75B2DDDF-5C9F-4172-9234-8F05642CA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6318" y="-186856"/>
            <a:ext cx="4803089" cy="6802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BD43036-D2F1-4DC1-ACBC-1FEE7C8B41B9}"/>
              </a:ext>
            </a:extLst>
          </p:cNvPr>
          <p:cNvSpPr/>
          <p:nvPr/>
        </p:nvSpPr>
        <p:spPr>
          <a:xfrm>
            <a:off x="4597668" y="7029272"/>
            <a:ext cx="495729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	Командовал взводом 358-го стрелкового полка, когда 18 апреля 1945 года одним из первых форсировал Одер в районе Шенингена (южнее Щецина) и уничтожил при помощи гранат танк противника.</a:t>
            </a:r>
          </a:p>
          <a:p>
            <a:pPr algn="just"/>
            <a:r>
              <a:rPr lang="ru-RU" dirty="0">
                <a:solidFill>
                  <a:srgbClr val="222222"/>
                </a:solidFill>
                <a:latin typeface="Century Gothic" panose="020B0502020202020204" pitchFamily="34" charset="0"/>
              </a:rPr>
              <a:t>	</a:t>
            </a:r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Передовым отрядом, в составе которого он находился, был захвачен плацдарм. 22 апреля 1945 года состоялся штурм одной из важных высот, и 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Пенязьков</a:t>
            </a:r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, первым достигнув вершины, установил красный флаг на ней. Затем один за пулемётом удерживал высоту, пока не подошли основные силы роты, и, несмотря на ранение, поле боя не покинул. </a:t>
            </a:r>
          </a:p>
          <a:p>
            <a:pPr algn="just"/>
            <a:endParaRPr lang="ru-RU" dirty="0">
              <a:solidFill>
                <a:srgbClr val="222222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29 июня 1945 года 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Пенязькову</a:t>
            </a:r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 Д. Н. </a:t>
            </a:r>
          </a:p>
          <a:p>
            <a:pPr algn="ctr"/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было присвоено звание </a:t>
            </a:r>
          </a:p>
          <a:p>
            <a:pPr algn="ctr"/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Героя Советского Союза.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27" name="Picture 4">
            <a:extLst>
              <a:ext uri="{FF2B5EF4-FFF2-40B4-BE49-F238E27FC236}">
                <a16:creationId xmlns:a16="http://schemas.microsoft.com/office/drawing/2014/main" id="{FFCED614-D32D-4844-8E6F-3A231647C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229" y="7094623"/>
            <a:ext cx="4866316" cy="68789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7D79D5DA-371E-4A2E-A18F-AAB763E22582}"/>
              </a:ext>
            </a:extLst>
          </p:cNvPr>
          <p:cNvSpPr/>
          <p:nvPr/>
        </p:nvSpPr>
        <p:spPr>
          <a:xfrm>
            <a:off x="4834331" y="7643304"/>
            <a:ext cx="480208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	Боевое крещение лётчик-истребитель Мухин принял в составе 192-го истребительного авиаполка в районе города Сватово Ворошиловградской области. </a:t>
            </a:r>
          </a:p>
          <a:p>
            <a:pPr algn="just"/>
            <a:r>
              <a:rPr lang="ru-RU" dirty="0">
                <a:solidFill>
                  <a:srgbClr val="222222"/>
                </a:solidFill>
                <a:latin typeface="Century Gothic" panose="020B0502020202020204" pitchFamily="34" charset="0"/>
              </a:rPr>
              <a:t>	</a:t>
            </a:r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Сражался на 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Юго</a:t>
            </a:r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 - Западном, 2-м Украинском фронтах. Участник боёв на Курской дуге, освобождения Украины, Молдавии, Румынии, Венгрии, Австрии.</a:t>
            </a:r>
          </a:p>
          <a:p>
            <a:pPr algn="just"/>
            <a:r>
              <a:rPr lang="ru-RU" dirty="0">
                <a:solidFill>
                  <a:srgbClr val="222222"/>
                </a:solidFill>
                <a:latin typeface="Century Gothic" panose="020B0502020202020204" pitchFamily="34" charset="0"/>
              </a:rPr>
              <a:t>	</a:t>
            </a:r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К концу войны командир звена гвардии старший лейтенант В. Ф. Мухин произвёл 291 успешный боевой вылет. Участвовал в 83 воздушных боях, в которых лично сбил 20 самолётов противника.</a:t>
            </a:r>
          </a:p>
          <a:p>
            <a:pPr algn="just"/>
            <a:endParaRPr lang="ru-RU" b="0" i="0" dirty="0">
              <a:solidFill>
                <a:srgbClr val="222222"/>
              </a:solidFill>
              <a:effectLst/>
              <a:latin typeface="Century Gothic" panose="020B0502020202020204" pitchFamily="34" charset="0"/>
            </a:endParaRPr>
          </a:p>
          <a:p>
            <a:pPr algn="ctr"/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23 февраля 1945 года удостоен звания Героя Советского Союза.</a:t>
            </a:r>
          </a:p>
        </p:txBody>
      </p:sp>
      <p:pic>
        <p:nvPicPr>
          <p:cNvPr id="29" name="Picture 6">
            <a:extLst>
              <a:ext uri="{FF2B5EF4-FFF2-40B4-BE49-F238E27FC236}">
                <a16:creationId xmlns:a16="http://schemas.microsoft.com/office/drawing/2014/main" id="{B33C8C85-9BC6-472E-B5B4-74440FEE8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229" y="14265267"/>
            <a:ext cx="4660897" cy="66174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708FF3F2-8A2F-4CAD-B2D1-F933178E6F38}"/>
              </a:ext>
            </a:extLst>
          </p:cNvPr>
          <p:cNvSpPr/>
          <p:nvPr/>
        </p:nvSpPr>
        <p:spPr>
          <a:xfrm>
            <a:off x="4834331" y="14277927"/>
            <a:ext cx="4770837" cy="6600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15 октября 1943 года вместе с группой минёров самым первым форсировал реку Днепр и под ураганным огнём противника первым врывался в траншеи противника с автоматом и ручными гранатами, уничтожая гитлеровцев.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15 октября 1943 года под огнём противника переправился 5 раз через Днепр с боевыми донесениями в штаб. Одновременно на правом берегу Днепра подобрал более 50 человек красноармейцев переправившихся частей, организовал их в группу и свёл в боевые порядки батальона.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 октября 1943 года за геройство и мужество присвоено звание Героя Советского Союза.</a:t>
            </a:r>
            <a:endParaRPr lang="ru-RU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Отважный воин пал смертью храбрых в бою 13 ноября 1943 года.</a:t>
            </a:r>
          </a:p>
        </p:txBody>
      </p:sp>
      <p:pic>
        <p:nvPicPr>
          <p:cNvPr id="31" name="Picture 8">
            <a:extLst>
              <a:ext uri="{FF2B5EF4-FFF2-40B4-BE49-F238E27FC236}">
                <a16:creationId xmlns:a16="http://schemas.microsoft.com/office/drawing/2014/main" id="{29B94243-5EB1-4AC0-8AD1-B178D972C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6" y="22117817"/>
            <a:ext cx="4721638" cy="6802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EB0FCAF0-74E7-435F-BA35-7028C681A33C}"/>
              </a:ext>
            </a:extLst>
          </p:cNvPr>
          <p:cNvSpPr/>
          <p:nvPr/>
        </p:nvSpPr>
        <p:spPr>
          <a:xfrm>
            <a:off x="4738943" y="22528408"/>
            <a:ext cx="5001049" cy="6304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Был комиссаром партизанского отряда «Большевик». Созданная комсомольско-молодёжная диверсионная группа, выросшая позднее в диверсионный отряд, пустила под откос 58 эшелонов противника, подорвала 87 автомашин, танков и броневиков, уничтожила много солдат и офицеров вермахта.</a:t>
            </a:r>
            <a:endParaRPr lang="ru-RU" sz="2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февраля 1943 года на расширенном командирском совещании, проходившем в Полесском лесу, было решено партизанские отряды преобразовать в бригады и объединить в партизанские соединения. Барыкин стал начальником штаба Гомельского партизанского соединения. Указом Президиума Верховного Совета СССР от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dirty="0">
              <a:solidFill>
                <a:srgbClr val="222222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января 1944 года присвоено звание Героя Советского Союза.</a:t>
            </a:r>
            <a:endParaRPr lang="ru-RU" sz="2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3" name="Picture 10">
            <a:extLst>
              <a:ext uri="{FF2B5EF4-FFF2-40B4-BE49-F238E27FC236}">
                <a16:creationId xmlns:a16="http://schemas.microsoft.com/office/drawing/2014/main" id="{A2047B4E-F0B9-4695-8F9C-2691A4C43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84" y="29747726"/>
            <a:ext cx="4721638" cy="6802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204C05CD-5BE3-45F8-896D-8E5A292438E5}"/>
              </a:ext>
            </a:extLst>
          </p:cNvPr>
          <p:cNvSpPr/>
          <p:nvPr/>
        </p:nvSpPr>
        <p:spPr>
          <a:xfrm>
            <a:off x="4719224" y="29803169"/>
            <a:ext cx="5001049" cy="6692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Вёл активную работу по созданию подполья в городе, создав городской подпольный центр, доводивший задания горкома партии до подпольных групп. Одной из первых операций, предпринятой группой Бородина, была попытка подрыва элеватора. В сентябре 1941 года Бородин сумел побывать в партизанском отряде. В ночное время Бородин совместно с надёжными людьми начал печатать листовки. </a:t>
            </a:r>
            <a:endParaRPr lang="ru-RU" sz="2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конце ноября 1941 года группа Бородина взорвала танковую ремонтную мастерскую. Осенью 1941 года группа Бородина взорвала ресторан на Советской улице. Весной 1942 года группа начала готовиться к уничтожению городской электростанции, однако к тому времени гестапо шло по её следам. 9 мая 1942 года Бородин был арестован. 20 июня 1942 года он был расстрелян</a:t>
            </a:r>
            <a:r>
              <a:rPr lang="ru-RU" sz="1400" baseline="30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8D3E3612-C6A3-45F8-8560-BD1CFB9852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"/>
          <a:stretch/>
        </p:blipFill>
        <p:spPr bwMode="auto">
          <a:xfrm>
            <a:off x="0" y="0"/>
            <a:ext cx="97603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D2E5F80-FA69-4B73-962C-83D1EFC6AAD3}"/>
              </a:ext>
            </a:extLst>
          </p:cNvPr>
          <p:cNvSpPr/>
          <p:nvPr/>
        </p:nvSpPr>
        <p:spPr>
          <a:xfrm>
            <a:off x="7010400" y="0"/>
            <a:ext cx="51816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highlight>
                <a:srgbClr val="FFFF00"/>
              </a:highligh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699713-6C0A-48EC-81AC-FFDA9F6D129A}"/>
              </a:ext>
            </a:extLst>
          </p:cNvPr>
          <p:cNvSpPr txBox="1"/>
          <p:nvPr/>
        </p:nvSpPr>
        <p:spPr>
          <a:xfrm>
            <a:off x="7163375" y="178231"/>
            <a:ext cx="49460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Century Gothic" panose="020B0502020202020204" pitchFamily="34" charset="0"/>
              </a:rPr>
              <a:t>ИХ ПОДВИГ </a:t>
            </a:r>
          </a:p>
          <a:p>
            <a:r>
              <a:rPr lang="ru-RU" sz="6000" dirty="0">
                <a:solidFill>
                  <a:schemeClr val="bg1"/>
                </a:solidFill>
                <a:latin typeface="Century Gothic" panose="020B0502020202020204" pitchFamily="34" charset="0"/>
              </a:rPr>
              <a:t>В ПАМЯТИ </a:t>
            </a:r>
          </a:p>
          <a:p>
            <a:r>
              <a:rPr lang="ru-RU" sz="6000" dirty="0">
                <a:solidFill>
                  <a:schemeClr val="bg1"/>
                </a:solidFill>
                <a:latin typeface="Century Gothic" panose="020B0502020202020204" pitchFamily="34" charset="0"/>
              </a:rPr>
              <a:t>НАВЕКИ </a:t>
            </a:r>
          </a:p>
          <a:p>
            <a:r>
              <a:rPr lang="ru-RU" sz="6000" dirty="0">
                <a:solidFill>
                  <a:schemeClr val="bg1"/>
                </a:solidFill>
                <a:latin typeface="Century Gothic" panose="020B0502020202020204" pitchFamily="34" charset="0"/>
              </a:rPr>
              <a:t>СОХРАНИМ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DD3A0AD2-9258-49CB-8CC3-D88F38032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026" y="3449334"/>
            <a:ext cx="4946073" cy="349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4949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10">
            <a:extLst>
              <a:ext uri="{FF2B5EF4-FFF2-40B4-BE49-F238E27FC236}">
                <a16:creationId xmlns:a16="http://schemas.microsoft.com/office/drawing/2014/main" id="{A2047B4E-F0B9-4695-8F9C-2691A4C43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49" y="-31192103"/>
            <a:ext cx="4721638" cy="6802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204C05CD-5BE3-45F8-896D-8E5A292438E5}"/>
              </a:ext>
            </a:extLst>
          </p:cNvPr>
          <p:cNvSpPr/>
          <p:nvPr/>
        </p:nvSpPr>
        <p:spPr>
          <a:xfrm>
            <a:off x="4895257" y="-31136660"/>
            <a:ext cx="5001049" cy="6692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Вёл активную работу по созданию подполья в городе, создав городской подпольный центр, доводивший задания горкома партии до подпольных групп. Одной из первых операций, предпринятой группой Бородина, была попытка подрыва элеватора. В сентябре 1941 года Бородин сумел побывать в партизанском отряде. В ночное время Бородин совместно с надёжными людьми начал печатать листовки. </a:t>
            </a:r>
            <a:endParaRPr lang="ru-RU" sz="2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конце ноября 1941 года группа Бородина взорвала танковую ремонтную мастерскую. Осенью 1941 года группа Бородина взорвала ресторан на Советской улице. Весной 1942 года группа начала готовиться к уничтожению городской электростанции, однако к тому времени гестапо шло по её следам. 9 мая 1942 года Бородин был арестован. 20 июня 1942 года он был расстрелян</a:t>
            </a:r>
            <a:r>
              <a:rPr lang="ru-RU" sz="1400" baseline="30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04B23DC1-C512-4A27-B7F2-B3C593155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2" y="-23970029"/>
            <a:ext cx="4848225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13A0EDC-39BE-4F03-8B6B-B40D52F0E76A}"/>
              </a:ext>
            </a:extLst>
          </p:cNvPr>
          <p:cNvSpPr/>
          <p:nvPr/>
        </p:nvSpPr>
        <p:spPr>
          <a:xfrm>
            <a:off x="5007064" y="-22387688"/>
            <a:ext cx="489736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>
                <a:effectLst/>
                <a:latin typeface="Century Gothic" panose="020B0502020202020204" pitchFamily="34" charset="0"/>
              </a:rPr>
              <a:t>Заместитель командира эскадрильи 9-го Гвардейского истребительного авиационного полка гвардии капитан Головачев провел 457 боевых вылетов, в 125 воздушных боях сбил лично 31 и в группе 1 самолет противника.</a:t>
            </a:r>
          </a:p>
          <a:p>
            <a:r>
              <a:rPr lang="ru-RU" b="0" i="0" dirty="0">
                <a:effectLst/>
                <a:latin typeface="Century Gothic" panose="020B0502020202020204" pitchFamily="34" charset="0"/>
              </a:rPr>
              <a:t>В составе так называемой "золотой орды" он был принят в Военно-воздушную академию, которую окончил в 1951 г. В 1959 г. окончил Военную академию Генштаба. Освоил многие типы реактивных самолетов.</a:t>
            </a:r>
          </a:p>
          <a:p>
            <a:r>
              <a:rPr lang="ru-RU" b="0" i="0" dirty="0">
                <a:effectLst/>
                <a:latin typeface="Century Gothic" panose="020B0502020202020204" pitchFamily="34" charset="0"/>
              </a:rPr>
              <a:t>Дважды Герой Советского Союза. 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7B5AADD9-B2B3-44B6-BE5F-F59F9412E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971034"/>
            <a:ext cx="4865687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8DFEF5A-F03C-4FB3-8A8C-27000F64AD8F}"/>
              </a:ext>
            </a:extLst>
          </p:cNvPr>
          <p:cNvSpPr/>
          <p:nvPr/>
        </p:nvSpPr>
        <p:spPr>
          <a:xfrm>
            <a:off x="5007064" y="-13931869"/>
            <a:ext cx="489736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	К сентябрю 1944 года лейтенант Григорий Денисенко был штурманом эскадрильи. К тому времени он совершил 118 боевых вылетов, уничтожив в воздушных боях и на земле 8 вражеских самолётов, а также в ходе штурмовок уничтожив несколько десятков танков и более ста автомашин противника. 	Указом Президиума Верховного Совета СССР от 15 мая 1946 года лейтенант Григорий Денисенко был удостоен звания Героя Советского Союза.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9CBCB7DE-E5E4-41AB-AFA8-B83FBB1F3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72039"/>
            <a:ext cx="4851400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6884BED-9E33-4B45-A74E-713AA7C280D7}"/>
              </a:ext>
            </a:extLst>
          </p:cNvPr>
          <p:cNvSpPr/>
          <p:nvPr/>
        </p:nvSpPr>
        <p:spPr>
          <a:xfrm>
            <a:off x="5007064" y="-7359194"/>
            <a:ext cx="429702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С ноября 1942 года командир Гомельского партизанского соединения. </a:t>
            </a:r>
          </a:p>
          <a:p>
            <a:pPr algn="just"/>
            <a:r>
              <a:rPr lang="ru-RU" dirty="0">
                <a:solidFill>
                  <a:srgbClr val="222222"/>
                </a:solidFill>
                <a:latin typeface="Century Gothic" panose="020B0502020202020204" pitchFamily="34" charset="0"/>
              </a:rPr>
              <a:t>	</a:t>
            </a:r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10 ноября 1943 года началась 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Гомельско-Речицкая</a:t>
            </a:r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 наступательная операция войск. Командующий 65-й армией П. И. Батов отмечал, что «главная роль в этой операции была отведена соединению Ильи Кожара».</a:t>
            </a:r>
          </a:p>
          <a:p>
            <a:pPr algn="just"/>
            <a:r>
              <a:rPr lang="ru-RU" dirty="0">
                <a:solidFill>
                  <a:srgbClr val="222222"/>
                </a:solidFill>
                <a:latin typeface="Century Gothic" panose="020B0502020202020204" pitchFamily="34" charset="0"/>
              </a:rPr>
              <a:t>	</a:t>
            </a:r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После освобождения Речицы около 6 тысяч партизан из соединений Кожара вошли в состав частей Белорусского фронта.</a:t>
            </a:r>
          </a:p>
          <a:p>
            <a:pPr algn="just"/>
            <a:endParaRPr lang="ru-RU" dirty="0">
              <a:solidFill>
                <a:srgbClr val="222222"/>
              </a:solidFill>
              <a:latin typeface="Century Gothic" panose="020B0502020202020204" pitchFamily="34" charset="0"/>
            </a:endParaRPr>
          </a:p>
          <a:p>
            <a:pPr algn="just"/>
            <a:endParaRPr lang="ru-RU" b="0" i="0" dirty="0">
              <a:solidFill>
                <a:srgbClr val="222222"/>
              </a:solidFill>
              <a:effectLst/>
              <a:latin typeface="Century Gothic" panose="020B0502020202020204" pitchFamily="34" charset="0"/>
            </a:endParaRPr>
          </a:p>
          <a:p>
            <a:pPr algn="ctr"/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1 января 1944 года генерал-майору Кожару Илье Павловичу </a:t>
            </a:r>
          </a:p>
          <a:p>
            <a:pPr algn="ctr"/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присвоено звание </a:t>
            </a:r>
          </a:p>
          <a:p>
            <a:pPr algn="ctr"/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Героя Советского Союза.</a:t>
            </a:r>
          </a:p>
        </p:txBody>
      </p:sp>
      <p:pic>
        <p:nvPicPr>
          <p:cNvPr id="10246" name="Picture 6">
            <a:extLst>
              <a:ext uri="{FF2B5EF4-FFF2-40B4-BE49-F238E27FC236}">
                <a16:creationId xmlns:a16="http://schemas.microsoft.com/office/drawing/2014/main" id="{0980312F-DB84-40E7-895A-2B54F9283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65687" cy="68849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731A537-30A7-4854-ABC5-56F66B6E87EA}"/>
              </a:ext>
            </a:extLst>
          </p:cNvPr>
          <p:cNvSpPr/>
          <p:nvPr/>
        </p:nvSpPr>
        <p:spPr>
          <a:xfrm>
            <a:off x="4876438" y="487823"/>
            <a:ext cx="486568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	В районе 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Вардё</a:t>
            </a:r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 (Северная Норвегия) штурмовики его группы точно вышли на караван. </a:t>
            </a:r>
            <a:r>
              <a:rPr lang="ru-RU" dirty="0">
                <a:solidFill>
                  <a:srgbClr val="222222"/>
                </a:solidFill>
                <a:latin typeface="Century Gothic" panose="020B0502020202020204" pitchFamily="34" charset="0"/>
              </a:rPr>
              <a:t>Они </a:t>
            </a:r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прорвавшись через плотный зенитный огонь, ринулись к транспортам. Ведущий пошёл в атаку на головной транспорт, но его Ил-2 был подбит и загорелся. Капитан Катунин ввёл машину в пике и направил её в транспорт. Последовал сильный взрыв, и судно противника затонуло. 27 апреля на всю страну прозвучало: «На днях наша авиация разгромила конвой противника в 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Баренцовом</a:t>
            </a:r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 море.</a:t>
            </a:r>
          </a:p>
          <a:p>
            <a:pPr algn="just"/>
            <a:r>
              <a:rPr lang="ru-RU" dirty="0">
                <a:solidFill>
                  <a:srgbClr val="222222"/>
                </a:solidFill>
                <a:latin typeface="Century Gothic" panose="020B0502020202020204" pitchFamily="34" charset="0"/>
              </a:rPr>
              <a:t>	</a:t>
            </a:r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В этом бою геройски погибли капитан Катунин и борт-стрелок Маркин. Катунин на горящем самолете таранил крупный немецкий транспорт…».</a:t>
            </a:r>
          </a:p>
          <a:p>
            <a:pPr algn="just"/>
            <a:endParaRPr lang="ru-RU" b="0" i="0" dirty="0">
              <a:solidFill>
                <a:srgbClr val="222222"/>
              </a:solidFill>
              <a:effectLst/>
              <a:latin typeface="Century Gothic" panose="020B0502020202020204" pitchFamily="34" charset="0"/>
            </a:endParaRPr>
          </a:p>
          <a:p>
            <a:pPr algn="ctr"/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31 мая 1944 года капитану Катунину Илье Борисовичу присвоено звание Героя Советского Союза (посмертно).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94FF01F-39CC-4089-8A1D-726DCFE3EDC0}"/>
              </a:ext>
            </a:extLst>
          </p:cNvPr>
          <p:cNvSpPr/>
          <p:nvPr/>
        </p:nvSpPr>
        <p:spPr>
          <a:xfrm>
            <a:off x="9760383" y="0"/>
            <a:ext cx="243161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highlight>
                <a:srgbClr val="FFFF00"/>
              </a:highligh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BE8DD5-626D-4111-AB93-131377EACFFC}"/>
              </a:ext>
            </a:extLst>
          </p:cNvPr>
          <p:cNvSpPr txBox="1"/>
          <p:nvPr/>
        </p:nvSpPr>
        <p:spPr>
          <a:xfrm>
            <a:off x="9791627" y="123010"/>
            <a:ext cx="23691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ИХ ПОДВИГ </a:t>
            </a:r>
          </a:p>
          <a:p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В ПАМЯТИ </a:t>
            </a:r>
          </a:p>
          <a:p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НАВЕКИ </a:t>
            </a:r>
          </a:p>
          <a:p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СОХРАНИМ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999B9D06-6456-40E7-AF73-AA6BDC738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627" y="5051716"/>
            <a:ext cx="2269642" cy="181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0354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Вечный огонь футаж, прозрачнй фон">
            <a:hlinkClick r:id="" action="ppaction://media"/>
            <a:extLst>
              <a:ext uri="{FF2B5EF4-FFF2-40B4-BE49-F238E27FC236}">
                <a16:creationId xmlns:a16="http://schemas.microsoft.com/office/drawing/2014/main" id="{0396C006-8172-426F-A9BF-3EBEB6999F3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МИНУТА МОЛЧАНИЯ - МОСКВА - МИНУТА МОЛЧАНИЯ - МОСКВА">
            <a:hlinkClick r:id="" action="ppaction://media"/>
            <a:extLst>
              <a:ext uri="{FF2B5EF4-FFF2-40B4-BE49-F238E27FC236}">
                <a16:creationId xmlns:a16="http://schemas.microsoft.com/office/drawing/2014/main" id="{7E7A415A-2F79-4F0C-AFCB-0883A9F109F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75617" y="5872982"/>
            <a:ext cx="609600" cy="609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A699713-6C0A-48EC-81AC-FFDA9F6D129A}"/>
              </a:ext>
            </a:extLst>
          </p:cNvPr>
          <p:cNvSpPr txBox="1"/>
          <p:nvPr/>
        </p:nvSpPr>
        <p:spPr>
          <a:xfrm>
            <a:off x="1722591" y="502695"/>
            <a:ext cx="87468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Century Gothic" panose="020B0502020202020204" pitchFamily="34" charset="0"/>
              </a:rPr>
              <a:t>ИХ ПОДВИГ В ПАМЯТИ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Century Gothic" panose="020B0502020202020204" pitchFamily="34" charset="0"/>
              </a:rPr>
              <a:t>НАВЕКИ СОХРАНИМ</a:t>
            </a:r>
          </a:p>
        </p:txBody>
      </p:sp>
    </p:spTree>
    <p:extLst>
      <p:ext uri="{BB962C8B-B14F-4D97-AF65-F5344CB8AC3E}">
        <p14:creationId xmlns:p14="http://schemas.microsoft.com/office/powerpoint/2010/main" val="12787697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3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37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 showWhenStopped="0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FB5FAF-9E4F-48CB-BA47-6F25983FF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104A7A-DE32-4342-88BA-0723B9C7F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755BF1D-83EF-49D8-B5B0-CBD0021F4D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"/>
          <a:stretch/>
        </p:blipFill>
        <p:spPr bwMode="auto">
          <a:xfrm>
            <a:off x="0" y="0"/>
            <a:ext cx="97603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F4DADB5-09AD-4DF6-87C2-7C8940BCD1A4}"/>
              </a:ext>
            </a:extLst>
          </p:cNvPr>
          <p:cNvSpPr/>
          <p:nvPr/>
        </p:nvSpPr>
        <p:spPr>
          <a:xfrm>
            <a:off x="7010400" y="0"/>
            <a:ext cx="51816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34E5A3-6A6C-4565-BB84-B21D5D144FE2}"/>
              </a:ext>
            </a:extLst>
          </p:cNvPr>
          <p:cNvSpPr txBox="1"/>
          <p:nvPr/>
        </p:nvSpPr>
        <p:spPr>
          <a:xfrm>
            <a:off x="7163375" y="178231"/>
            <a:ext cx="49460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Century Gothic" panose="020B0502020202020204" pitchFamily="34" charset="0"/>
              </a:rPr>
              <a:t>ИХ ПОДВИГ </a:t>
            </a:r>
          </a:p>
          <a:p>
            <a:r>
              <a:rPr lang="ru-RU" sz="6000" dirty="0">
                <a:solidFill>
                  <a:schemeClr val="bg1"/>
                </a:solidFill>
                <a:latin typeface="Century Gothic" panose="020B0502020202020204" pitchFamily="34" charset="0"/>
              </a:rPr>
              <a:t>В ПАМЯТИ </a:t>
            </a:r>
          </a:p>
          <a:p>
            <a:r>
              <a:rPr lang="ru-RU" sz="6000" dirty="0">
                <a:solidFill>
                  <a:schemeClr val="bg1"/>
                </a:solidFill>
                <a:latin typeface="Century Gothic" panose="020B0502020202020204" pitchFamily="34" charset="0"/>
              </a:rPr>
              <a:t>НАВЕКИ </a:t>
            </a:r>
          </a:p>
          <a:p>
            <a:r>
              <a:rPr lang="ru-RU" sz="6000" dirty="0">
                <a:solidFill>
                  <a:schemeClr val="bg1"/>
                </a:solidFill>
                <a:latin typeface="Century Gothic" panose="020B0502020202020204" pitchFamily="34" charset="0"/>
              </a:rPr>
              <a:t>СОХРАНИМ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D35F932-BA96-4B27-8DDD-707B14F31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026" y="3449334"/>
            <a:ext cx="4946073" cy="349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8183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D2E5F80-FA69-4B73-962C-83D1EFC6AAD3}"/>
              </a:ext>
            </a:extLst>
          </p:cNvPr>
          <p:cNvSpPr/>
          <p:nvPr/>
        </p:nvSpPr>
        <p:spPr>
          <a:xfrm>
            <a:off x="9760383" y="0"/>
            <a:ext cx="243161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highlight>
                <a:srgbClr val="FFFF00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89DF3D-C7F2-4BE1-89D7-7B3C0B0D968A}"/>
              </a:ext>
            </a:extLst>
          </p:cNvPr>
          <p:cNvSpPr txBox="1"/>
          <p:nvPr/>
        </p:nvSpPr>
        <p:spPr>
          <a:xfrm>
            <a:off x="9791627" y="123010"/>
            <a:ext cx="23691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ИХ ПОДВИГ </a:t>
            </a:r>
          </a:p>
          <a:p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В ПАМЯТИ </a:t>
            </a:r>
          </a:p>
          <a:p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НАВЕКИ </a:t>
            </a:r>
          </a:p>
          <a:p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СОХРАНИМ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75B2DDDF-5C9F-4172-9234-8F05642CA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514"/>
            <a:ext cx="4803089" cy="6802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BD43036-D2F1-4DC1-ACBC-1FEE7C8B41B9}"/>
              </a:ext>
            </a:extLst>
          </p:cNvPr>
          <p:cNvSpPr/>
          <p:nvPr/>
        </p:nvSpPr>
        <p:spPr>
          <a:xfrm>
            <a:off x="4803088" y="398476"/>
            <a:ext cx="495729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	Командовал взводом 358-го стрелкового полка, когда 18 апреля 1945 года одним из первых форсировал Одер в районе Шенингена (южнее Щецина) и уничтожил при помощи гранат танк противника.</a:t>
            </a:r>
          </a:p>
          <a:p>
            <a:pPr algn="just"/>
            <a:r>
              <a:rPr lang="ru-RU" dirty="0">
                <a:solidFill>
                  <a:srgbClr val="222222"/>
                </a:solidFill>
                <a:latin typeface="Century Gothic" panose="020B0502020202020204" pitchFamily="34" charset="0"/>
              </a:rPr>
              <a:t>	</a:t>
            </a:r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Передовым отрядом, в составе которого он находился, был захвачен плацдарм. 22 апреля 1945 года состоялся штурм одной из важных высот, и 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Пенязьков</a:t>
            </a:r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, первым достигнув вершины, установил красный флаг на ней. Затем один за пулемётом удерживал высоту, пока не подошли основные силы роты, и, несмотря на ранение, поле боя не покинул. </a:t>
            </a:r>
          </a:p>
          <a:p>
            <a:pPr algn="just"/>
            <a:endParaRPr lang="ru-RU" dirty="0">
              <a:solidFill>
                <a:srgbClr val="222222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29 июня 1945 года 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Пенязькову</a:t>
            </a:r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 Д. Н. </a:t>
            </a:r>
          </a:p>
          <a:p>
            <a:pPr algn="ctr"/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было присвоено звание </a:t>
            </a:r>
          </a:p>
          <a:p>
            <a:pPr algn="ctr"/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Героя Советского Союза.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27" name="Picture 4">
            <a:extLst>
              <a:ext uri="{FF2B5EF4-FFF2-40B4-BE49-F238E27FC236}">
                <a16:creationId xmlns:a16="http://schemas.microsoft.com/office/drawing/2014/main" id="{FFCED614-D32D-4844-8E6F-3A231647C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229" y="7094623"/>
            <a:ext cx="4866316" cy="68789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7D79D5DA-371E-4A2E-A18F-AAB763E22582}"/>
              </a:ext>
            </a:extLst>
          </p:cNvPr>
          <p:cNvSpPr/>
          <p:nvPr/>
        </p:nvSpPr>
        <p:spPr>
          <a:xfrm>
            <a:off x="4834331" y="7643304"/>
            <a:ext cx="480208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	Боевое крещение лётчик-истребитель Мухин принял в составе 192-го истребительного авиаполка в районе города Сватово Ворошиловградской области. </a:t>
            </a:r>
          </a:p>
          <a:p>
            <a:pPr algn="just"/>
            <a:r>
              <a:rPr lang="ru-RU" dirty="0">
                <a:solidFill>
                  <a:srgbClr val="222222"/>
                </a:solidFill>
                <a:latin typeface="Century Gothic" panose="020B0502020202020204" pitchFamily="34" charset="0"/>
              </a:rPr>
              <a:t>	</a:t>
            </a:r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Сражался на 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Юго</a:t>
            </a:r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 - Западном, 2-м Украинском фронтах. Участник боёв на Курской дуге, освобождения Украины, Молдавии, Румынии, Венгрии, Австрии.</a:t>
            </a:r>
          </a:p>
          <a:p>
            <a:pPr algn="just"/>
            <a:r>
              <a:rPr lang="ru-RU" dirty="0">
                <a:solidFill>
                  <a:srgbClr val="222222"/>
                </a:solidFill>
                <a:latin typeface="Century Gothic" panose="020B0502020202020204" pitchFamily="34" charset="0"/>
              </a:rPr>
              <a:t>	</a:t>
            </a:r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К концу войны командир звена гвардии старший лейтенант В. Ф. Мухин произвёл 291 успешный боевой вылет. Участвовал в 83 воздушных боях, в которых лично сбил 20 самолётов противника.</a:t>
            </a:r>
          </a:p>
          <a:p>
            <a:pPr algn="just"/>
            <a:endParaRPr lang="ru-RU" b="0" i="0" dirty="0">
              <a:solidFill>
                <a:srgbClr val="222222"/>
              </a:solidFill>
              <a:effectLst/>
              <a:latin typeface="Century Gothic" panose="020B0502020202020204" pitchFamily="34" charset="0"/>
            </a:endParaRPr>
          </a:p>
          <a:p>
            <a:pPr algn="ctr"/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23 февраля 1945 года удостоен звания Героя Советского Союза.</a:t>
            </a:r>
          </a:p>
        </p:txBody>
      </p:sp>
      <p:pic>
        <p:nvPicPr>
          <p:cNvPr id="29" name="Picture 6">
            <a:extLst>
              <a:ext uri="{FF2B5EF4-FFF2-40B4-BE49-F238E27FC236}">
                <a16:creationId xmlns:a16="http://schemas.microsoft.com/office/drawing/2014/main" id="{B33C8C85-9BC6-472E-B5B4-74440FEE8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229" y="14265267"/>
            <a:ext cx="4660897" cy="66174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708FF3F2-8A2F-4CAD-B2D1-F933178E6F38}"/>
              </a:ext>
            </a:extLst>
          </p:cNvPr>
          <p:cNvSpPr/>
          <p:nvPr/>
        </p:nvSpPr>
        <p:spPr>
          <a:xfrm>
            <a:off x="4834331" y="14277927"/>
            <a:ext cx="4770837" cy="6600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15 октября 1943 года вместе с группой минёров самым первым форсировал реку Днепр и под ураганным огнём противника первым врывался в траншеи противника с автоматом и ручными гранатами, уничтожая гитлеровцев.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15 октября 1943 года под огнём противника переправился 5 раз через Днепр с боевыми донесениями в штаб. Одновременно на правом берегу Днепра подобрал более 50 человек красноармейцев переправившихся частей, организовал их в группу и свёл в боевые порядки батальона.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 октября 1943 года за геройство и мужество присвоено звание Героя Советского Союза.</a:t>
            </a:r>
            <a:endParaRPr lang="ru-RU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Отважный воин пал смертью храбрых в бою 13 ноября 1943 года.</a:t>
            </a:r>
          </a:p>
        </p:txBody>
      </p:sp>
      <p:pic>
        <p:nvPicPr>
          <p:cNvPr id="31" name="Picture 8">
            <a:extLst>
              <a:ext uri="{FF2B5EF4-FFF2-40B4-BE49-F238E27FC236}">
                <a16:creationId xmlns:a16="http://schemas.microsoft.com/office/drawing/2014/main" id="{29B94243-5EB1-4AC0-8AD1-B178D972C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6" y="22117817"/>
            <a:ext cx="4721638" cy="6802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EB0FCAF0-74E7-435F-BA35-7028C681A33C}"/>
              </a:ext>
            </a:extLst>
          </p:cNvPr>
          <p:cNvSpPr/>
          <p:nvPr/>
        </p:nvSpPr>
        <p:spPr>
          <a:xfrm>
            <a:off x="4738943" y="22528408"/>
            <a:ext cx="5001049" cy="6304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Был комиссаром партизанского отряда «Большевик». Созданная комсомольско-молодёжная диверсионная группа, выросшая позднее в диверсионный отряд, пустила под откос 58 эшелонов противника, подорвала 87 автомашин, танков и броневиков, уничтожила много солдат и офицеров вермахта.</a:t>
            </a:r>
            <a:endParaRPr lang="ru-RU" sz="2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февраля 1943 года на расширенном командирском совещании, проходившем в Полесском лесу, было решено партизанские отряды преобразовать в бригады и объединить в партизанские соединения. Барыкин стал начальником штаба Гомельского партизанского соединения. Указом Президиума Верховного Совета СССР от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dirty="0">
              <a:solidFill>
                <a:srgbClr val="222222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января 1944 года присвоено звание Героя Советского Союза.</a:t>
            </a:r>
            <a:endParaRPr lang="ru-RU" sz="2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3" name="Picture 10">
            <a:extLst>
              <a:ext uri="{FF2B5EF4-FFF2-40B4-BE49-F238E27FC236}">
                <a16:creationId xmlns:a16="http://schemas.microsoft.com/office/drawing/2014/main" id="{A2047B4E-F0B9-4695-8F9C-2691A4C43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84" y="29747726"/>
            <a:ext cx="4721638" cy="6802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204C05CD-5BE3-45F8-896D-8E5A292438E5}"/>
              </a:ext>
            </a:extLst>
          </p:cNvPr>
          <p:cNvSpPr/>
          <p:nvPr/>
        </p:nvSpPr>
        <p:spPr>
          <a:xfrm>
            <a:off x="4719224" y="29803169"/>
            <a:ext cx="5001049" cy="6692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Вёл активную работу по созданию подполья в городе, создав городской подпольный центр, доводивший задания горкома партии до подпольных групп. Одной из первых операций, предпринятой группой Бородина, была попытка подрыва элеватора. В сентябре 1941 года Бородин сумел побывать в партизанском отряде. В ночное время Бородин совместно с надёжными людьми начал печатать листовки. </a:t>
            </a:r>
            <a:endParaRPr lang="ru-RU" sz="2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конце ноября 1941 года группа Бородина взорвала танковую ремонтную мастерскую. Осенью 1941 года группа Бородина взорвала ресторан на Советской улице. Весной 1942 года группа начала готовиться к уничтожению городской электростанции, однако к тому времени гестапо шло по её следам. 9 мая 1942 года Бородин был арестован. 20 июня 1942 года он был расстрелян</a:t>
            </a:r>
            <a:r>
              <a:rPr lang="ru-RU" sz="1400" baseline="30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2E88005C-C043-4BC5-8EEA-D5496E886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627" y="5051716"/>
            <a:ext cx="2269642" cy="181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872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>
            <a:extLst>
              <a:ext uri="{FF2B5EF4-FFF2-40B4-BE49-F238E27FC236}">
                <a16:creationId xmlns:a16="http://schemas.microsoft.com/office/drawing/2014/main" id="{75B2DDDF-5C9F-4172-9234-8F05642CA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9" y="-7116753"/>
            <a:ext cx="4803089" cy="6802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BD43036-D2F1-4DC1-ACBC-1FEE7C8B41B9}"/>
              </a:ext>
            </a:extLst>
          </p:cNvPr>
          <p:cNvSpPr/>
          <p:nvPr/>
        </p:nvSpPr>
        <p:spPr>
          <a:xfrm>
            <a:off x="4883048" y="-6718277"/>
            <a:ext cx="495729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	Командовал взводом 358-го стрелкового полка, когда 18 апреля 1945 года одним из первых форсировал Одер в районе Шенингена (южнее Щецина) и уничтожил при помощи гранат танк противника.</a:t>
            </a:r>
          </a:p>
          <a:p>
            <a:pPr algn="just"/>
            <a:r>
              <a:rPr lang="ru-RU" dirty="0">
                <a:solidFill>
                  <a:srgbClr val="222222"/>
                </a:solidFill>
                <a:latin typeface="Century Gothic" panose="020B0502020202020204" pitchFamily="34" charset="0"/>
              </a:rPr>
              <a:t>	</a:t>
            </a:r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Передовым отрядом, в составе которого он находился, был захвачен плацдарм. 22 апреля 1945 года состоялся штурм одной из важных высот, и 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Пенязьков</a:t>
            </a:r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, первым достигнув вершины, установил красный флаг на ней. Затем один за пулемётом удерживал высоту, пока не подошли основные силы роты, и, несмотря на ранение, поле боя не покинул. </a:t>
            </a:r>
          </a:p>
          <a:p>
            <a:pPr algn="just"/>
            <a:endParaRPr lang="ru-RU" dirty="0">
              <a:solidFill>
                <a:srgbClr val="222222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29 июня 1945 года 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Пенязькову</a:t>
            </a:r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 Д. Н. </a:t>
            </a:r>
          </a:p>
          <a:p>
            <a:pPr algn="ctr"/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было присвоено звание </a:t>
            </a:r>
          </a:p>
          <a:p>
            <a:pPr algn="ctr"/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Героя Советского Союза.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27" name="Picture 4">
            <a:extLst>
              <a:ext uri="{FF2B5EF4-FFF2-40B4-BE49-F238E27FC236}">
                <a16:creationId xmlns:a16="http://schemas.microsoft.com/office/drawing/2014/main" id="{FFCED614-D32D-4844-8E6F-3A231647C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1" y="-22130"/>
            <a:ext cx="4866316" cy="68789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7D79D5DA-371E-4A2E-A18F-AAB763E22582}"/>
              </a:ext>
            </a:extLst>
          </p:cNvPr>
          <p:cNvSpPr/>
          <p:nvPr/>
        </p:nvSpPr>
        <p:spPr>
          <a:xfrm>
            <a:off x="4914291" y="526551"/>
            <a:ext cx="480208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	Боевое крещение лётчик-истребитель Мухин принял в составе 192-го истребительного авиаполка в районе города Сватово Ворошиловградской области. </a:t>
            </a:r>
          </a:p>
          <a:p>
            <a:pPr algn="just"/>
            <a:r>
              <a:rPr lang="ru-RU" dirty="0">
                <a:solidFill>
                  <a:srgbClr val="222222"/>
                </a:solidFill>
                <a:latin typeface="Century Gothic" panose="020B0502020202020204" pitchFamily="34" charset="0"/>
              </a:rPr>
              <a:t>	</a:t>
            </a:r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Сражался на 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Юго</a:t>
            </a:r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 - Западном, 2-м Украинском фронтах. Участник боёв на Курской дуге, освобождения Украины, Молдавии, Румынии, Венгрии, Австрии.</a:t>
            </a:r>
          </a:p>
          <a:p>
            <a:pPr algn="just"/>
            <a:r>
              <a:rPr lang="ru-RU" dirty="0">
                <a:solidFill>
                  <a:srgbClr val="222222"/>
                </a:solidFill>
                <a:latin typeface="Century Gothic" panose="020B0502020202020204" pitchFamily="34" charset="0"/>
              </a:rPr>
              <a:t>	</a:t>
            </a:r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К концу войны командир звена гвардии старший лейтенант В. Ф. Мухин произвёл 291 успешный боевой вылет. Участвовал в 83 воздушных боях, в которых лично сбил 20 самолётов противника.</a:t>
            </a:r>
          </a:p>
          <a:p>
            <a:pPr algn="just"/>
            <a:endParaRPr lang="ru-RU" b="0" i="0" dirty="0">
              <a:solidFill>
                <a:srgbClr val="222222"/>
              </a:solidFill>
              <a:effectLst/>
              <a:latin typeface="Century Gothic" panose="020B0502020202020204" pitchFamily="34" charset="0"/>
            </a:endParaRPr>
          </a:p>
          <a:p>
            <a:pPr algn="ctr"/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23 февраля 1945 года удостоен звания Героя Советского Союза.</a:t>
            </a:r>
          </a:p>
        </p:txBody>
      </p:sp>
      <p:pic>
        <p:nvPicPr>
          <p:cNvPr id="29" name="Picture 6">
            <a:extLst>
              <a:ext uri="{FF2B5EF4-FFF2-40B4-BE49-F238E27FC236}">
                <a16:creationId xmlns:a16="http://schemas.microsoft.com/office/drawing/2014/main" id="{B33C8C85-9BC6-472E-B5B4-74440FEE8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1" y="7148514"/>
            <a:ext cx="4660897" cy="66174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708FF3F2-8A2F-4CAD-B2D1-F933178E6F38}"/>
              </a:ext>
            </a:extLst>
          </p:cNvPr>
          <p:cNvSpPr/>
          <p:nvPr/>
        </p:nvSpPr>
        <p:spPr>
          <a:xfrm>
            <a:off x="4914291" y="7161174"/>
            <a:ext cx="4770837" cy="6600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15 октября 1943 года вместе с группой минёров самым первым форсировал реку Днепр и под ураганным огнём противника первым врывался в траншеи противника с автоматом и ручными гранатами, уничтожая гитлеровцев.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15 октября 1943 года под огнём противника переправился 5 раз через Днепр с боевыми донесениями в штаб. Одновременно на правом берегу Днепра подобрал более 50 человек красноармейцев переправившихся частей, организовал их в группу и свёл в боевые порядки батальона.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 октября 1943 года за геройство и мужество присвоено звание Героя Советского Союза.</a:t>
            </a:r>
            <a:endParaRPr lang="ru-RU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Отважный воин пал смертью храбрых в бою 13 ноября 1943 года.</a:t>
            </a:r>
          </a:p>
        </p:txBody>
      </p:sp>
      <p:pic>
        <p:nvPicPr>
          <p:cNvPr id="31" name="Picture 8">
            <a:extLst>
              <a:ext uri="{FF2B5EF4-FFF2-40B4-BE49-F238E27FC236}">
                <a16:creationId xmlns:a16="http://schemas.microsoft.com/office/drawing/2014/main" id="{29B94243-5EB1-4AC0-8AD1-B178D972C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6" y="15001064"/>
            <a:ext cx="4721638" cy="6802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EB0FCAF0-74E7-435F-BA35-7028C681A33C}"/>
              </a:ext>
            </a:extLst>
          </p:cNvPr>
          <p:cNvSpPr/>
          <p:nvPr/>
        </p:nvSpPr>
        <p:spPr>
          <a:xfrm>
            <a:off x="4818903" y="15411655"/>
            <a:ext cx="5001049" cy="6304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Был комиссаром партизанского отряда «Большевик». Созданная комсомольско-молодёжная диверсионная группа, выросшая позднее в диверсионный отряд, пустила под откос 58 эшелонов противника, подорвала 87 автомашин, танков и броневиков, уничтожила много солдат и офицеров вермахта.</a:t>
            </a:r>
            <a:endParaRPr lang="ru-RU" sz="2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февраля 1943 года на расширенном командирском совещании, проходившем в Полесском лесу, было решено партизанские отряды преобразовать в бригады и объединить в партизанские соединения. Барыкин стал начальником штаба Гомельского партизанского соединения. Указом Президиума Верховного Совета СССР от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dirty="0">
              <a:solidFill>
                <a:srgbClr val="222222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января 1944 года присвоено звание Героя Советского Союза.</a:t>
            </a:r>
            <a:endParaRPr lang="ru-RU" sz="2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3" name="Picture 10">
            <a:extLst>
              <a:ext uri="{FF2B5EF4-FFF2-40B4-BE49-F238E27FC236}">
                <a16:creationId xmlns:a16="http://schemas.microsoft.com/office/drawing/2014/main" id="{A2047B4E-F0B9-4695-8F9C-2691A4C43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6" y="22630973"/>
            <a:ext cx="4721638" cy="6802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204C05CD-5BE3-45F8-896D-8E5A292438E5}"/>
              </a:ext>
            </a:extLst>
          </p:cNvPr>
          <p:cNvSpPr/>
          <p:nvPr/>
        </p:nvSpPr>
        <p:spPr>
          <a:xfrm>
            <a:off x="4799184" y="22686416"/>
            <a:ext cx="5001049" cy="6692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Вёл активную работу по созданию подполья в городе, создав городской подпольный центр, доводивший задания горкома партии до подпольных групп. Одной из первых операций, предпринятой группой Бородина, была попытка подрыва элеватора. В сентябре 1941 года Бородин сумел побывать в партизанском отряде. В ночное время Бородин совместно с надёжными людьми начал печатать листовки. </a:t>
            </a:r>
            <a:endParaRPr lang="ru-RU" sz="2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конце ноября 1941 года группа Бородина взорвала танковую ремонтную мастерскую. Осенью 1941 года группа Бородина взорвала ресторан на Советской улице. Весной 1942 года группа начала готовиться к уничтожению городской электростанции, однако к тому времени гестапо шло по её следам. 9 мая 1942 года Бородин был арестован. 20 июня 1942 года он был расстрелян</a:t>
            </a:r>
            <a:r>
              <a:rPr lang="ru-RU" sz="1400" baseline="30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A6B1217-A1D5-4B13-9209-A84BD98D3CA8}"/>
              </a:ext>
            </a:extLst>
          </p:cNvPr>
          <p:cNvSpPr/>
          <p:nvPr/>
        </p:nvSpPr>
        <p:spPr>
          <a:xfrm>
            <a:off x="9760383" y="0"/>
            <a:ext cx="243161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highlight>
                <a:srgbClr val="FFFF00"/>
              </a:highligh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C20E52-0B53-4EB5-88D2-2563C524C43A}"/>
              </a:ext>
            </a:extLst>
          </p:cNvPr>
          <p:cNvSpPr txBox="1"/>
          <p:nvPr/>
        </p:nvSpPr>
        <p:spPr>
          <a:xfrm>
            <a:off x="9791627" y="123010"/>
            <a:ext cx="23691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ИХ ПОДВИГ </a:t>
            </a:r>
          </a:p>
          <a:p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В ПАМЯТИ </a:t>
            </a:r>
          </a:p>
          <a:p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НАВЕКИ </a:t>
            </a:r>
          </a:p>
          <a:p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СОХРАНИМ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BF95B1A3-41C5-4FAB-931D-2DD94D77F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627" y="5051716"/>
            <a:ext cx="2269642" cy="181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5217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>
            <a:extLst>
              <a:ext uri="{FF2B5EF4-FFF2-40B4-BE49-F238E27FC236}">
                <a16:creationId xmlns:a16="http://schemas.microsoft.com/office/drawing/2014/main" id="{75B2DDDF-5C9F-4172-9234-8F05642CA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8" y="-14111810"/>
            <a:ext cx="4803089" cy="6802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BD43036-D2F1-4DC1-ACBC-1FEE7C8B41B9}"/>
              </a:ext>
            </a:extLst>
          </p:cNvPr>
          <p:cNvSpPr/>
          <p:nvPr/>
        </p:nvSpPr>
        <p:spPr>
          <a:xfrm>
            <a:off x="4866317" y="-13713334"/>
            <a:ext cx="495729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	Командовал взводом 358-го стрелкового полка, когда 18 апреля 1945 года одним из первых форсировал Одер в районе Шенингена (южнее Щецина) и уничтожил при помощи гранат танк противника.</a:t>
            </a:r>
          </a:p>
          <a:p>
            <a:pPr algn="just"/>
            <a:r>
              <a:rPr lang="ru-RU" dirty="0">
                <a:solidFill>
                  <a:srgbClr val="222222"/>
                </a:solidFill>
                <a:latin typeface="Century Gothic" panose="020B0502020202020204" pitchFamily="34" charset="0"/>
              </a:rPr>
              <a:t>	</a:t>
            </a:r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Передовым отрядом, в составе которого он находился, был захвачен плацдарм. 22 апреля 1945 года состоялся штурм одной из важных высот, и 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Пенязьков</a:t>
            </a:r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, первым достигнув вершины, установил красный флаг на ней. Затем один за пулемётом удерживал высоту, пока не подошли основные силы роты, и, несмотря на ранение, поле боя не покинул. </a:t>
            </a:r>
          </a:p>
          <a:p>
            <a:pPr algn="just"/>
            <a:endParaRPr lang="ru-RU" dirty="0">
              <a:solidFill>
                <a:srgbClr val="222222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29 июня 1945 года 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Пенязькову</a:t>
            </a:r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 Д. Н. </a:t>
            </a:r>
          </a:p>
          <a:p>
            <a:pPr algn="ctr"/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было присвоено звание </a:t>
            </a:r>
          </a:p>
          <a:p>
            <a:pPr algn="ctr"/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Героя Советского Союза.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27" name="Picture 4">
            <a:extLst>
              <a:ext uri="{FF2B5EF4-FFF2-40B4-BE49-F238E27FC236}">
                <a16:creationId xmlns:a16="http://schemas.microsoft.com/office/drawing/2014/main" id="{FFCED614-D32D-4844-8E6F-3A231647C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17187"/>
            <a:ext cx="4866316" cy="68789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7D79D5DA-371E-4A2E-A18F-AAB763E22582}"/>
              </a:ext>
            </a:extLst>
          </p:cNvPr>
          <p:cNvSpPr/>
          <p:nvPr/>
        </p:nvSpPr>
        <p:spPr>
          <a:xfrm>
            <a:off x="4897560" y="-6468506"/>
            <a:ext cx="480208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	Боевое крещение лётчик-истребитель Мухин принял в составе 192-го истребительного авиаполка в районе города Сватово Ворошиловградской области. </a:t>
            </a:r>
          </a:p>
          <a:p>
            <a:pPr algn="just"/>
            <a:r>
              <a:rPr lang="ru-RU" dirty="0">
                <a:solidFill>
                  <a:srgbClr val="222222"/>
                </a:solidFill>
                <a:latin typeface="Century Gothic" panose="020B0502020202020204" pitchFamily="34" charset="0"/>
              </a:rPr>
              <a:t>	</a:t>
            </a:r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Сражался на 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Юго</a:t>
            </a:r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 - Западном, 2-м Украинском фронтах. Участник боёв на Курской дуге, освобождения Украины, Молдавии, Румынии, Венгрии, Австрии.</a:t>
            </a:r>
          </a:p>
          <a:p>
            <a:pPr algn="just"/>
            <a:r>
              <a:rPr lang="ru-RU" dirty="0">
                <a:solidFill>
                  <a:srgbClr val="222222"/>
                </a:solidFill>
                <a:latin typeface="Century Gothic" panose="020B0502020202020204" pitchFamily="34" charset="0"/>
              </a:rPr>
              <a:t>	</a:t>
            </a:r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К концу войны командир звена гвардии старший лейтенант В. Ф. Мухин произвёл 291 успешный боевой вылет. Участвовал в 83 воздушных боях, в которых лично сбил 20 самолётов противника.</a:t>
            </a:r>
          </a:p>
          <a:p>
            <a:pPr algn="just"/>
            <a:endParaRPr lang="ru-RU" b="0" i="0" dirty="0">
              <a:solidFill>
                <a:srgbClr val="222222"/>
              </a:solidFill>
              <a:effectLst/>
              <a:latin typeface="Century Gothic" panose="020B0502020202020204" pitchFamily="34" charset="0"/>
            </a:endParaRPr>
          </a:p>
          <a:p>
            <a:pPr algn="ctr"/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23 февраля 1945 года удостоен звания Героя Советского Союза.</a:t>
            </a:r>
          </a:p>
        </p:txBody>
      </p:sp>
      <p:pic>
        <p:nvPicPr>
          <p:cNvPr id="29" name="Picture 6">
            <a:extLst>
              <a:ext uri="{FF2B5EF4-FFF2-40B4-BE49-F238E27FC236}">
                <a16:creationId xmlns:a16="http://schemas.microsoft.com/office/drawing/2014/main" id="{B33C8C85-9BC6-472E-B5B4-74440FEE8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915"/>
            <a:ext cx="4660897" cy="66174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708FF3F2-8A2F-4CAD-B2D1-F933178E6F38}"/>
              </a:ext>
            </a:extLst>
          </p:cNvPr>
          <p:cNvSpPr/>
          <p:nvPr/>
        </p:nvSpPr>
        <p:spPr>
          <a:xfrm>
            <a:off x="4897560" y="166117"/>
            <a:ext cx="4770837" cy="6600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15 октября 1943 года вместе с группой минёров самым первым форсировал реку Днепр и под ураганным огнём противника первым врывался в траншеи противника с автоматом и ручными гранатами, уничтожая гитлеровцев.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15 октября 1943 года под огнём противника переправился 5 раз через Днепр с боевыми донесениями в штаб. Одновременно на правом берегу Днепра подобрал более 50 человек красноармейцев переправившихся частей, организовал их в группу и свёл в боевые порядки батальона.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 октября 1943 года за геройство и мужество присвоено звание Героя Советского Союза.</a:t>
            </a:r>
            <a:endParaRPr lang="ru-RU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Отважный воин пал смертью храбрых в бою 13 ноября 1943 года.</a:t>
            </a:r>
          </a:p>
        </p:txBody>
      </p:sp>
      <p:pic>
        <p:nvPicPr>
          <p:cNvPr id="31" name="Picture 8">
            <a:extLst>
              <a:ext uri="{FF2B5EF4-FFF2-40B4-BE49-F238E27FC236}">
                <a16:creationId xmlns:a16="http://schemas.microsoft.com/office/drawing/2014/main" id="{29B94243-5EB1-4AC0-8AD1-B178D972C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5" y="8006007"/>
            <a:ext cx="4721638" cy="6802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EB0FCAF0-74E7-435F-BA35-7028C681A33C}"/>
              </a:ext>
            </a:extLst>
          </p:cNvPr>
          <p:cNvSpPr/>
          <p:nvPr/>
        </p:nvSpPr>
        <p:spPr>
          <a:xfrm>
            <a:off x="4802172" y="8416598"/>
            <a:ext cx="5001049" cy="6304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Был комиссаром партизанского отряда «Большевик». Созданная комсомольско-молодёжная диверсионная группа, выросшая позднее в диверсионный отряд, пустила под откос 58 эшелонов противника, подорвала 87 автомашин, танков и броневиков, уничтожила много солдат и офицеров вермахта.</a:t>
            </a:r>
            <a:endParaRPr lang="ru-RU" sz="2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февраля 1943 года на расширенном командирском совещании, проходившем в Полесском лесу, было решено партизанские отряды преобразовать в бригады и объединить в партизанские соединения. Барыкин стал начальником штаба Гомельского партизанского соединения. Указом Президиума Верховного Совета СССР от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dirty="0">
              <a:solidFill>
                <a:srgbClr val="222222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января 1944 года присвоено звание Героя Советского Союза.</a:t>
            </a:r>
            <a:endParaRPr lang="ru-RU" sz="2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3" name="Picture 10">
            <a:extLst>
              <a:ext uri="{FF2B5EF4-FFF2-40B4-BE49-F238E27FC236}">
                <a16:creationId xmlns:a16="http://schemas.microsoft.com/office/drawing/2014/main" id="{A2047B4E-F0B9-4695-8F9C-2691A4C43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5" y="15635916"/>
            <a:ext cx="4721638" cy="6802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204C05CD-5BE3-45F8-896D-8E5A292438E5}"/>
              </a:ext>
            </a:extLst>
          </p:cNvPr>
          <p:cNvSpPr/>
          <p:nvPr/>
        </p:nvSpPr>
        <p:spPr>
          <a:xfrm>
            <a:off x="4782453" y="15691359"/>
            <a:ext cx="5001049" cy="6692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Вёл активную работу по созданию подполья в городе, создав городской подпольный центр, доводивший задания горкома партии до подпольных групп. Одной из первых операций, предпринятой группой Бородина, была попытка подрыва элеватора. В сентябре 1941 года Бородин сумел побывать в партизанском отряде. В ночное время Бородин совместно с надёжными людьми начал печатать листовки. </a:t>
            </a:r>
            <a:endParaRPr lang="ru-RU" sz="2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конце ноября 1941 года группа Бородина взорвала танковую ремонтную мастерскую. Осенью 1941 года группа Бородина взорвала ресторан на Советской улице. Весной 1942 года группа начала готовиться к уничтожению городской электростанции, однако к тому времени гестапо шло по её следам. 9 мая 1942 года Бородин был арестован. 20 июня 1942 года он был расстрелян</a:t>
            </a:r>
            <a:r>
              <a:rPr lang="ru-RU" sz="1400" baseline="30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381B233-4F66-4964-B2A7-1AC7BFC2E489}"/>
              </a:ext>
            </a:extLst>
          </p:cNvPr>
          <p:cNvSpPr/>
          <p:nvPr/>
        </p:nvSpPr>
        <p:spPr>
          <a:xfrm>
            <a:off x="9760383" y="0"/>
            <a:ext cx="243161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highlight>
                <a:srgbClr val="FFFF00"/>
              </a:highligh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89C265-ECA1-4D9C-A469-085ABD57DC6C}"/>
              </a:ext>
            </a:extLst>
          </p:cNvPr>
          <p:cNvSpPr txBox="1"/>
          <p:nvPr/>
        </p:nvSpPr>
        <p:spPr>
          <a:xfrm>
            <a:off x="9791627" y="123010"/>
            <a:ext cx="23691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ИХ ПОДВИГ </a:t>
            </a:r>
          </a:p>
          <a:p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В ПАМЯТИ </a:t>
            </a:r>
          </a:p>
          <a:p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НАВЕКИ </a:t>
            </a:r>
          </a:p>
          <a:p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СОХРАНИМ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1011A841-E1BE-4FDC-9FD9-4388BC18B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627" y="5051716"/>
            <a:ext cx="2269642" cy="181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0262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>
            <a:extLst>
              <a:ext uri="{FF2B5EF4-FFF2-40B4-BE49-F238E27FC236}">
                <a16:creationId xmlns:a16="http://schemas.microsoft.com/office/drawing/2014/main" id="{75B2DDDF-5C9F-4172-9234-8F05642CA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8" y="-22088789"/>
            <a:ext cx="4803089" cy="6802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BD43036-D2F1-4DC1-ACBC-1FEE7C8B41B9}"/>
              </a:ext>
            </a:extLst>
          </p:cNvPr>
          <p:cNvSpPr/>
          <p:nvPr/>
        </p:nvSpPr>
        <p:spPr>
          <a:xfrm>
            <a:off x="4866317" y="-21690313"/>
            <a:ext cx="495729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	Командовал взводом 358-го стрелкового полка, когда 18 апреля 1945 года одним из первых форсировал Одер в районе Шенингена (южнее Щецина) и уничтожил при помощи гранат танк противника.</a:t>
            </a:r>
          </a:p>
          <a:p>
            <a:pPr algn="just"/>
            <a:r>
              <a:rPr lang="ru-RU" dirty="0">
                <a:solidFill>
                  <a:srgbClr val="222222"/>
                </a:solidFill>
                <a:latin typeface="Century Gothic" panose="020B0502020202020204" pitchFamily="34" charset="0"/>
              </a:rPr>
              <a:t>	</a:t>
            </a:r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Передовым отрядом, в составе которого он находился, был захвачен плацдарм. 22 апреля 1945 года состоялся штурм одной из важных высот, и 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Пенязьков</a:t>
            </a:r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, первым достигнув вершины, установил красный флаг на ней. Затем один за пулемётом удерживал высоту, пока не подошли основные силы роты, и, несмотря на ранение, поле боя не покинул. </a:t>
            </a:r>
          </a:p>
          <a:p>
            <a:pPr algn="just"/>
            <a:endParaRPr lang="ru-RU" dirty="0">
              <a:solidFill>
                <a:srgbClr val="222222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29 июня 1945 года 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Пенязькову</a:t>
            </a:r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 Д. Н. </a:t>
            </a:r>
          </a:p>
          <a:p>
            <a:pPr algn="ctr"/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было присвоено звание </a:t>
            </a:r>
          </a:p>
          <a:p>
            <a:pPr algn="ctr"/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Героя Советского Союза.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27" name="Picture 4">
            <a:extLst>
              <a:ext uri="{FF2B5EF4-FFF2-40B4-BE49-F238E27FC236}">
                <a16:creationId xmlns:a16="http://schemas.microsoft.com/office/drawing/2014/main" id="{FFCED614-D32D-4844-8E6F-3A231647C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994166"/>
            <a:ext cx="4866316" cy="68789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7D79D5DA-371E-4A2E-A18F-AAB763E22582}"/>
              </a:ext>
            </a:extLst>
          </p:cNvPr>
          <p:cNvSpPr/>
          <p:nvPr/>
        </p:nvSpPr>
        <p:spPr>
          <a:xfrm>
            <a:off x="4897560" y="-14445485"/>
            <a:ext cx="480208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	Боевое крещение лётчик-истребитель Мухин принял в составе 192-го истребительного авиаполка в районе города Сватово Ворошиловградской области. </a:t>
            </a:r>
          </a:p>
          <a:p>
            <a:pPr algn="just"/>
            <a:r>
              <a:rPr lang="ru-RU" dirty="0">
                <a:solidFill>
                  <a:srgbClr val="222222"/>
                </a:solidFill>
                <a:latin typeface="Century Gothic" panose="020B0502020202020204" pitchFamily="34" charset="0"/>
              </a:rPr>
              <a:t>	</a:t>
            </a:r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Сражался на 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Юго</a:t>
            </a:r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 - Западном, 2-м Украинском фронтах. Участник боёв на Курской дуге, освобождения Украины, Молдавии, Румынии, Венгрии, Австрии.</a:t>
            </a:r>
          </a:p>
          <a:p>
            <a:pPr algn="just"/>
            <a:r>
              <a:rPr lang="ru-RU" dirty="0">
                <a:solidFill>
                  <a:srgbClr val="222222"/>
                </a:solidFill>
                <a:latin typeface="Century Gothic" panose="020B0502020202020204" pitchFamily="34" charset="0"/>
              </a:rPr>
              <a:t>	</a:t>
            </a:r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К концу войны командир звена гвардии старший лейтенант В. Ф. Мухин произвёл 291 успешный боевой вылет. Участвовал в 83 воздушных боях, в которых лично сбил 20 самолётов противника.</a:t>
            </a:r>
          </a:p>
          <a:p>
            <a:pPr algn="just"/>
            <a:endParaRPr lang="ru-RU" b="0" i="0" dirty="0">
              <a:solidFill>
                <a:srgbClr val="222222"/>
              </a:solidFill>
              <a:effectLst/>
              <a:latin typeface="Century Gothic" panose="020B0502020202020204" pitchFamily="34" charset="0"/>
            </a:endParaRPr>
          </a:p>
          <a:p>
            <a:pPr algn="ctr"/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23 февраля 1945 года удостоен звания Героя Советского Союза.</a:t>
            </a:r>
          </a:p>
        </p:txBody>
      </p:sp>
      <p:pic>
        <p:nvPicPr>
          <p:cNvPr id="29" name="Picture 6">
            <a:extLst>
              <a:ext uri="{FF2B5EF4-FFF2-40B4-BE49-F238E27FC236}">
                <a16:creationId xmlns:a16="http://schemas.microsoft.com/office/drawing/2014/main" id="{B33C8C85-9BC6-472E-B5B4-74440FEE8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823522"/>
            <a:ext cx="4660897" cy="66174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708FF3F2-8A2F-4CAD-B2D1-F933178E6F38}"/>
              </a:ext>
            </a:extLst>
          </p:cNvPr>
          <p:cNvSpPr/>
          <p:nvPr/>
        </p:nvSpPr>
        <p:spPr>
          <a:xfrm>
            <a:off x="4897560" y="-7810862"/>
            <a:ext cx="4770837" cy="6600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15 октября 1943 года вместе с группой минёров самым первым форсировал реку Днепр и под ураганным огнём противника первым врывался в траншеи противника с автоматом и ручными гранатами, уничтожая гитлеровцев.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15 октября 1943 года под огнём противника переправился 5 раз через Днепр с боевыми донесениями в штаб. Одновременно на правом берегу Днепра подобрал более 50 человек красноармейцев переправившихся частей, организовал их в группу и свёл в боевые порядки батальона.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 октября 1943 года за геройство и мужество присвоено звание Героя Советского Союза.</a:t>
            </a:r>
            <a:endParaRPr lang="ru-RU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Отважный воин пал смертью храбрых в бою 13 ноября 1943 года.</a:t>
            </a:r>
          </a:p>
        </p:txBody>
      </p:sp>
      <p:pic>
        <p:nvPicPr>
          <p:cNvPr id="31" name="Picture 8">
            <a:extLst>
              <a:ext uri="{FF2B5EF4-FFF2-40B4-BE49-F238E27FC236}">
                <a16:creationId xmlns:a16="http://schemas.microsoft.com/office/drawing/2014/main" id="{29B94243-5EB1-4AC0-8AD1-B178D972C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5" y="29028"/>
            <a:ext cx="4721638" cy="6802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EB0FCAF0-74E7-435F-BA35-7028C681A33C}"/>
              </a:ext>
            </a:extLst>
          </p:cNvPr>
          <p:cNvSpPr/>
          <p:nvPr/>
        </p:nvSpPr>
        <p:spPr>
          <a:xfrm>
            <a:off x="4802172" y="439619"/>
            <a:ext cx="5001049" cy="6304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Был комиссаром партизанского отряда «Большевик». Созданная комсомольско-молодёжная диверсионная группа, выросшая позднее в диверсионный отряд, пустила под откос 58 эшелонов противника, подорвала 87 автомашин, танков и броневиков, уничтожила много солдат и офицеров вермахта.</a:t>
            </a:r>
            <a:endParaRPr lang="ru-RU" sz="2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февраля 1943 года на расширенном командирском совещании, проходившем в Полесском лесу, было решено партизанские отряды преобразовать в бригады и объединить в партизанские соединения. Барыкин стал начальником штаба Гомельского партизанского соединения. Указом Президиума Верховного Совета СССР от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dirty="0">
              <a:solidFill>
                <a:srgbClr val="222222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января 1944 года присвоено звание Героя Советского Союза.</a:t>
            </a:r>
            <a:endParaRPr lang="ru-RU" sz="2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3" name="Picture 10">
            <a:extLst>
              <a:ext uri="{FF2B5EF4-FFF2-40B4-BE49-F238E27FC236}">
                <a16:creationId xmlns:a16="http://schemas.microsoft.com/office/drawing/2014/main" id="{A2047B4E-F0B9-4695-8F9C-2691A4C43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5" y="7658937"/>
            <a:ext cx="4721638" cy="6802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204C05CD-5BE3-45F8-896D-8E5A292438E5}"/>
              </a:ext>
            </a:extLst>
          </p:cNvPr>
          <p:cNvSpPr/>
          <p:nvPr/>
        </p:nvSpPr>
        <p:spPr>
          <a:xfrm>
            <a:off x="4782453" y="7714380"/>
            <a:ext cx="5001049" cy="6692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Вёл активную работу по созданию подполья в городе, создав городской подпольный центр, доводивший задания горкома партии до подпольных групп. Одной из первых операций, предпринятой группой Бородина, была попытка подрыва элеватора. В сентябре 1941 года Бородин сумел побывать в партизанском отряде. В ночное время Бородин совместно с надёжными людьми начал печатать листовки. </a:t>
            </a:r>
            <a:endParaRPr lang="ru-RU" sz="2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конце ноября 1941 года группа Бородина взорвала танковую ремонтную мастерскую. Осенью 1941 года группа Бородина взорвала ресторан на Советской улице. Весной 1942 года группа начала готовиться к уничтожению городской электростанции, однако к тому времени гестапо шло по её следам. 9 мая 1942 года Бородин был арестован. 20 июня 1942 года он был расстрелян</a:t>
            </a:r>
            <a:r>
              <a:rPr lang="ru-RU" sz="1400" baseline="30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5C461E5-E830-45FB-ADDE-6AC49688019E}"/>
              </a:ext>
            </a:extLst>
          </p:cNvPr>
          <p:cNvSpPr/>
          <p:nvPr/>
        </p:nvSpPr>
        <p:spPr>
          <a:xfrm>
            <a:off x="9760383" y="0"/>
            <a:ext cx="243161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highlight>
                <a:srgbClr val="FFFF00"/>
              </a:highligh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211D03-9997-4E5D-9F34-CA2B711A450A}"/>
              </a:ext>
            </a:extLst>
          </p:cNvPr>
          <p:cNvSpPr txBox="1"/>
          <p:nvPr/>
        </p:nvSpPr>
        <p:spPr>
          <a:xfrm>
            <a:off x="9791627" y="123010"/>
            <a:ext cx="23691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ИХ ПОДВИГ </a:t>
            </a:r>
          </a:p>
          <a:p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В ПАМЯТИ </a:t>
            </a:r>
          </a:p>
          <a:p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НАВЕКИ </a:t>
            </a:r>
          </a:p>
          <a:p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СОХРАНИМ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2290D9E8-4045-4EF0-898C-5F9E7F003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627" y="5051716"/>
            <a:ext cx="2269642" cy="181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756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>
            <a:extLst>
              <a:ext uri="{FF2B5EF4-FFF2-40B4-BE49-F238E27FC236}">
                <a16:creationId xmlns:a16="http://schemas.microsoft.com/office/drawing/2014/main" id="{75B2DDDF-5C9F-4172-9234-8F05642CA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8" y="-29692700"/>
            <a:ext cx="4803089" cy="6802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BD43036-D2F1-4DC1-ACBC-1FEE7C8B41B9}"/>
              </a:ext>
            </a:extLst>
          </p:cNvPr>
          <p:cNvSpPr/>
          <p:nvPr/>
        </p:nvSpPr>
        <p:spPr>
          <a:xfrm>
            <a:off x="4866317" y="-29294224"/>
            <a:ext cx="495729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	Командовал взводом 358-го стрелкового полка, когда 18 апреля 1945 года одним из первых форсировал Одер в районе Шенингена (южнее Щецина) и уничтожил при помощи гранат танк противника.</a:t>
            </a:r>
          </a:p>
          <a:p>
            <a:pPr algn="just"/>
            <a:r>
              <a:rPr lang="ru-RU" dirty="0">
                <a:solidFill>
                  <a:srgbClr val="222222"/>
                </a:solidFill>
                <a:latin typeface="Century Gothic" panose="020B0502020202020204" pitchFamily="34" charset="0"/>
              </a:rPr>
              <a:t>	</a:t>
            </a:r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Передовым отрядом, в составе которого он находился, был захвачен плацдарм. 22 апреля 1945 года состоялся штурм одной из важных высот, и 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Пенязьков</a:t>
            </a:r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, первым достигнув вершины, установил красный флаг на ней. Затем один за пулемётом удерживал высоту, пока не подошли основные силы роты, и, несмотря на ранение, поле боя не покинул. </a:t>
            </a:r>
          </a:p>
          <a:p>
            <a:pPr algn="just"/>
            <a:endParaRPr lang="ru-RU" dirty="0">
              <a:solidFill>
                <a:srgbClr val="222222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29 июня 1945 года 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Пенязькову</a:t>
            </a:r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 Д. Н. </a:t>
            </a:r>
          </a:p>
          <a:p>
            <a:pPr algn="ctr"/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было присвоено звание </a:t>
            </a:r>
          </a:p>
          <a:p>
            <a:pPr algn="ctr"/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Героя Советского Союза.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27" name="Picture 4">
            <a:extLst>
              <a:ext uri="{FF2B5EF4-FFF2-40B4-BE49-F238E27FC236}">
                <a16:creationId xmlns:a16="http://schemas.microsoft.com/office/drawing/2014/main" id="{FFCED614-D32D-4844-8E6F-3A231647C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598077"/>
            <a:ext cx="4866316" cy="68789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7D79D5DA-371E-4A2E-A18F-AAB763E22582}"/>
              </a:ext>
            </a:extLst>
          </p:cNvPr>
          <p:cNvSpPr/>
          <p:nvPr/>
        </p:nvSpPr>
        <p:spPr>
          <a:xfrm>
            <a:off x="4897560" y="-22049396"/>
            <a:ext cx="480208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	Боевое крещение лётчик-истребитель Мухин принял в составе 192-го истребительного авиаполка в районе города Сватово Ворошиловградской области. </a:t>
            </a:r>
          </a:p>
          <a:p>
            <a:pPr algn="just"/>
            <a:r>
              <a:rPr lang="ru-RU" dirty="0">
                <a:solidFill>
                  <a:srgbClr val="222222"/>
                </a:solidFill>
                <a:latin typeface="Century Gothic" panose="020B0502020202020204" pitchFamily="34" charset="0"/>
              </a:rPr>
              <a:t>	</a:t>
            </a:r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Сражался на 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Юго</a:t>
            </a:r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 - Западном, 2-м Украинском фронтах. Участник боёв на Курской дуге, освобождения Украины, Молдавии, Румынии, Венгрии, Австрии.</a:t>
            </a:r>
          </a:p>
          <a:p>
            <a:pPr algn="just"/>
            <a:r>
              <a:rPr lang="ru-RU" dirty="0">
                <a:solidFill>
                  <a:srgbClr val="222222"/>
                </a:solidFill>
                <a:latin typeface="Century Gothic" panose="020B0502020202020204" pitchFamily="34" charset="0"/>
              </a:rPr>
              <a:t>	</a:t>
            </a:r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К концу войны командир звена гвардии старший лейтенант В. Ф. Мухин произвёл 291 успешный боевой вылет. Участвовал в 83 воздушных боях, в которых лично сбил 20 самолётов противника.</a:t>
            </a:r>
          </a:p>
          <a:p>
            <a:pPr algn="just"/>
            <a:endParaRPr lang="ru-RU" b="0" i="0" dirty="0">
              <a:solidFill>
                <a:srgbClr val="222222"/>
              </a:solidFill>
              <a:effectLst/>
              <a:latin typeface="Century Gothic" panose="020B0502020202020204" pitchFamily="34" charset="0"/>
            </a:endParaRPr>
          </a:p>
          <a:p>
            <a:pPr algn="ctr"/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23 февраля 1945 года удостоен звания Героя Советского Союза.</a:t>
            </a:r>
          </a:p>
        </p:txBody>
      </p:sp>
      <p:pic>
        <p:nvPicPr>
          <p:cNvPr id="29" name="Picture 6">
            <a:extLst>
              <a:ext uri="{FF2B5EF4-FFF2-40B4-BE49-F238E27FC236}">
                <a16:creationId xmlns:a16="http://schemas.microsoft.com/office/drawing/2014/main" id="{B33C8C85-9BC6-472E-B5B4-74440FEE8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427433"/>
            <a:ext cx="4660897" cy="66174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708FF3F2-8A2F-4CAD-B2D1-F933178E6F38}"/>
              </a:ext>
            </a:extLst>
          </p:cNvPr>
          <p:cNvSpPr/>
          <p:nvPr/>
        </p:nvSpPr>
        <p:spPr>
          <a:xfrm>
            <a:off x="4897560" y="-15414773"/>
            <a:ext cx="4770837" cy="6600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15 октября 1943 года вместе с группой минёров самым первым форсировал реку Днепр и под ураганным огнём противника первым врывался в траншеи противника с автоматом и ручными гранатами, уничтожая гитлеровцев.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15 октября 1943 года под огнём противника переправился 5 раз через Днепр с боевыми донесениями в штаб. Одновременно на правом берегу Днепра подобрал более 50 человек красноармейцев переправившихся частей, организовал их в группу и свёл в боевые порядки батальона.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 октября 1943 года за геройство и мужество присвоено звание Героя Советского Союза.</a:t>
            </a:r>
            <a:endParaRPr lang="ru-RU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Отважный воин пал смертью храбрых в бою 13 ноября 1943 года.</a:t>
            </a:r>
          </a:p>
        </p:txBody>
      </p:sp>
      <p:pic>
        <p:nvPicPr>
          <p:cNvPr id="31" name="Picture 8">
            <a:extLst>
              <a:ext uri="{FF2B5EF4-FFF2-40B4-BE49-F238E27FC236}">
                <a16:creationId xmlns:a16="http://schemas.microsoft.com/office/drawing/2014/main" id="{29B94243-5EB1-4AC0-8AD1-B178D972C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5" y="-7574883"/>
            <a:ext cx="4721638" cy="6802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EB0FCAF0-74E7-435F-BA35-7028C681A33C}"/>
              </a:ext>
            </a:extLst>
          </p:cNvPr>
          <p:cNvSpPr/>
          <p:nvPr/>
        </p:nvSpPr>
        <p:spPr>
          <a:xfrm>
            <a:off x="4802172" y="-7164292"/>
            <a:ext cx="5001049" cy="6304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Был комиссаром партизанского отряда «Большевик». Созданная комсомольско-молодёжная диверсионная группа, выросшая позднее в диверсионный отряд, пустила под откос 58 эшелонов противника, подорвала 87 автомашин, танков и броневиков, уничтожила много солдат и офицеров вермахта.</a:t>
            </a:r>
            <a:endParaRPr lang="ru-RU" sz="2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февраля 1943 года на расширенном командирском совещании, проходившем в Полесском лесу, было решено партизанские отряды преобразовать в бригады и объединить в партизанские соединения. Барыкин стал начальником штаба Гомельского партизанского соединения. Указом Президиума Верховного Совета СССР от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dirty="0">
              <a:solidFill>
                <a:srgbClr val="222222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января 1944 года присвоено звание Героя Советского Союза.</a:t>
            </a:r>
            <a:endParaRPr lang="ru-RU" sz="2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3" name="Picture 10">
            <a:extLst>
              <a:ext uri="{FF2B5EF4-FFF2-40B4-BE49-F238E27FC236}">
                <a16:creationId xmlns:a16="http://schemas.microsoft.com/office/drawing/2014/main" id="{A2047B4E-F0B9-4695-8F9C-2691A4C43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5" y="55026"/>
            <a:ext cx="4721638" cy="6802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204C05CD-5BE3-45F8-896D-8E5A292438E5}"/>
              </a:ext>
            </a:extLst>
          </p:cNvPr>
          <p:cNvSpPr/>
          <p:nvPr/>
        </p:nvSpPr>
        <p:spPr>
          <a:xfrm>
            <a:off x="4782453" y="110469"/>
            <a:ext cx="5001049" cy="6692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Вёл активную работу по созданию подполья в городе, создав городской подпольный центр, доводивший задания горкома партии до подпольных групп. Одной из первых операций, предпринятой группой Бородина, была попытка подрыва элеватора. В сентябре 1941 года Бородин сумел побывать в партизанском отряде. В ночное время Бородин совместно с надёжными людьми начал печатать листовки. </a:t>
            </a:r>
            <a:endParaRPr lang="ru-RU" sz="2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конце ноября 1941 года группа Бородина взорвала танковую ремонтную мастерскую. Осенью 1941 года группа Бородина взорвала ресторан на Советской улице. Весной 1942 года группа начала готовиться к уничтожению городской электростанции, однако к тому времени гестапо шло по её следам. 9 мая 1942 года Бородин был арестован. 20 июня 1942 года он был расстрелян</a:t>
            </a:r>
            <a:r>
              <a:rPr lang="ru-RU" sz="1400" baseline="30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29D5B95-7357-46DB-941B-4ED00F384802}"/>
              </a:ext>
            </a:extLst>
          </p:cNvPr>
          <p:cNvSpPr/>
          <p:nvPr/>
        </p:nvSpPr>
        <p:spPr>
          <a:xfrm>
            <a:off x="9760383" y="0"/>
            <a:ext cx="243161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highlight>
                <a:srgbClr val="FFFF00"/>
              </a:highligh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9211CB-4057-41F1-BC5C-D658707D458B}"/>
              </a:ext>
            </a:extLst>
          </p:cNvPr>
          <p:cNvSpPr txBox="1"/>
          <p:nvPr/>
        </p:nvSpPr>
        <p:spPr>
          <a:xfrm>
            <a:off x="9791627" y="123010"/>
            <a:ext cx="23691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ИХ ПОДВИГ </a:t>
            </a:r>
          </a:p>
          <a:p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В ПАМЯТИ </a:t>
            </a:r>
          </a:p>
          <a:p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НАВЕКИ </a:t>
            </a:r>
          </a:p>
          <a:p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СОХРАНИМ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04B23DC1-C512-4A27-B7F2-B3C593155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772" y="7277100"/>
            <a:ext cx="4848225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13A0EDC-39BE-4F03-8B6B-B40D52F0E76A}"/>
              </a:ext>
            </a:extLst>
          </p:cNvPr>
          <p:cNvSpPr/>
          <p:nvPr/>
        </p:nvSpPr>
        <p:spPr>
          <a:xfrm>
            <a:off x="4894260" y="8859441"/>
            <a:ext cx="489736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>
                <a:effectLst/>
                <a:latin typeface="Century Gothic" panose="020B0502020202020204" pitchFamily="34" charset="0"/>
              </a:rPr>
              <a:t>Заместитель командира эскадрильи 9-го Гвардейского истребительного авиационного полка гвардии капитан Головачев провел 457 боевых вылетов, в 125 воздушных боях сбил лично 31 и в группе 1 самолет противника.</a:t>
            </a:r>
          </a:p>
          <a:p>
            <a:r>
              <a:rPr lang="ru-RU" b="0" i="0" dirty="0">
                <a:effectLst/>
                <a:latin typeface="Century Gothic" panose="020B0502020202020204" pitchFamily="34" charset="0"/>
              </a:rPr>
              <a:t>В составе так называемой "золотой орды" он был принят в Военно-воздушную академию, которую окончил в 1951 г. В 1959 г. окончил Военную академию Генштаба. Освоил многие типы реактивных самолетов.</a:t>
            </a:r>
          </a:p>
          <a:p>
            <a:r>
              <a:rPr lang="ru-RU" b="0" i="0" dirty="0">
                <a:effectLst/>
                <a:latin typeface="Century Gothic" panose="020B0502020202020204" pitchFamily="34" charset="0"/>
              </a:rPr>
              <a:t>Дважды Герой Советского Союза. 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D9C37B7C-6CDE-4CC5-A6B6-5F111A92B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627" y="5051716"/>
            <a:ext cx="2269642" cy="181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8233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10">
            <a:extLst>
              <a:ext uri="{FF2B5EF4-FFF2-40B4-BE49-F238E27FC236}">
                <a16:creationId xmlns:a16="http://schemas.microsoft.com/office/drawing/2014/main" id="{A2047B4E-F0B9-4695-8F9C-2691A4C43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49" y="-7222074"/>
            <a:ext cx="4721638" cy="6802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204C05CD-5BE3-45F8-896D-8E5A292438E5}"/>
              </a:ext>
            </a:extLst>
          </p:cNvPr>
          <p:cNvSpPr/>
          <p:nvPr/>
        </p:nvSpPr>
        <p:spPr>
          <a:xfrm>
            <a:off x="4895257" y="-7166631"/>
            <a:ext cx="5001049" cy="6692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Вёл активную работу по созданию подполья в городе, создав городской подпольный центр, доводивший задания горкома партии до подпольных групп. Одной из первых операций, предпринятой группой Бородина, была попытка подрыва элеватора. В сентябре 1941 года Бородин сумел побывать в партизанском отряде. В ночное время Бородин совместно с надёжными людьми начал печатать листовки. </a:t>
            </a:r>
            <a:endParaRPr lang="ru-RU" sz="2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конце ноября 1941 года группа Бородина взорвала танковую ремонтную мастерскую. Осенью 1941 года группа Бородина взорвала ресторан на Советской улице. Весной 1942 года группа начала готовиться к уничтожению городской электростанции, однако к тому времени гестапо шло по её следам. 9 мая 1942 года Бородин был арестован. 20 июня 1942 года он был расстрелян</a:t>
            </a:r>
            <a:r>
              <a:rPr lang="ru-RU" sz="1400" baseline="30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04B23DC1-C512-4A27-B7F2-B3C593155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2" y="0"/>
            <a:ext cx="4848225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13A0EDC-39BE-4F03-8B6B-B40D52F0E76A}"/>
              </a:ext>
            </a:extLst>
          </p:cNvPr>
          <p:cNvSpPr/>
          <p:nvPr/>
        </p:nvSpPr>
        <p:spPr>
          <a:xfrm>
            <a:off x="5007065" y="1582341"/>
            <a:ext cx="465383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effectLst/>
                <a:latin typeface="Century Gothic" panose="020B0502020202020204" pitchFamily="34" charset="0"/>
              </a:rPr>
              <a:t>	Заместитель командира эскадрильи 9-го Гвардейского истребительного авиационного полка гвардии капитан Головачев провел 457 боевых вылетов, в 125 воздушных боях сбил лично 31 и в группе 1 самолет противника.</a:t>
            </a:r>
          </a:p>
          <a:p>
            <a:pPr algn="just"/>
            <a:endParaRPr lang="ru-RU" b="0" i="0" dirty="0">
              <a:effectLst/>
              <a:latin typeface="Century Gothic" panose="020B0502020202020204" pitchFamily="34" charset="0"/>
            </a:endParaRPr>
          </a:p>
          <a:p>
            <a:pPr algn="just"/>
            <a:r>
              <a:rPr lang="ru-RU" dirty="0">
                <a:latin typeface="Century Gothic" panose="020B0502020202020204" pitchFamily="34" charset="0"/>
              </a:rPr>
              <a:t>	</a:t>
            </a:r>
            <a:r>
              <a:rPr lang="ru-RU" b="0" i="0" dirty="0">
                <a:effectLst/>
                <a:latin typeface="Century Gothic" panose="020B0502020202020204" pitchFamily="34" charset="0"/>
              </a:rPr>
              <a:t>В составе так называемой "золотой орды" он был принят в Военно-воздушную академию, которую окончил в 1951 г. В 1959 г. окончил Военную академию Генштаба. Освоил многие типы реактивных самолетов.</a:t>
            </a:r>
          </a:p>
          <a:p>
            <a:pPr algn="just"/>
            <a:endParaRPr lang="ru-RU" b="0" i="0" dirty="0">
              <a:effectLst/>
              <a:latin typeface="Century Gothic" panose="020B0502020202020204" pitchFamily="34" charset="0"/>
            </a:endParaRPr>
          </a:p>
          <a:p>
            <a:pPr algn="ctr"/>
            <a:r>
              <a:rPr lang="ru-RU" b="0" i="0" dirty="0">
                <a:effectLst/>
                <a:latin typeface="Century Gothic" panose="020B0502020202020204" pitchFamily="34" charset="0"/>
              </a:rPr>
              <a:t>Дважды Герой Советского Союза. 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7B5AADD9-B2B3-44B6-BE5F-F59F9412E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98995"/>
            <a:ext cx="4865687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8DFEF5A-F03C-4FB3-8A8C-27000F64AD8F}"/>
              </a:ext>
            </a:extLst>
          </p:cNvPr>
          <p:cNvSpPr/>
          <p:nvPr/>
        </p:nvSpPr>
        <p:spPr>
          <a:xfrm>
            <a:off x="5007064" y="10038160"/>
            <a:ext cx="489736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	К сентябрю 1944 года лейтенант Григорий Денисенко был штурманом эскадрильи. К тому времени он совершил 118 боевых вылетов, уничтожив в воздушных боях и на земле 8 вражеских самолётов, а также в ходе штурмовок уничтожив несколько десятков танков и более ста автомашин противника. 	Указом Президиума Верховного Совета СССР от 15 мая 1946 года лейтенант Григорий Денисенко был удостоен звания Героя Советского Союза.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9CBCB7DE-E5E4-41AB-AFA8-B83FBB1F3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97990"/>
            <a:ext cx="4851400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6884BED-9E33-4B45-A74E-713AA7C280D7}"/>
              </a:ext>
            </a:extLst>
          </p:cNvPr>
          <p:cNvSpPr/>
          <p:nvPr/>
        </p:nvSpPr>
        <p:spPr>
          <a:xfrm>
            <a:off x="5007064" y="16610835"/>
            <a:ext cx="429702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С ноября 1942 года командир Гомельского партизанского соединения. </a:t>
            </a:r>
          </a:p>
          <a:p>
            <a:pPr algn="just"/>
            <a:r>
              <a:rPr lang="ru-RU" dirty="0">
                <a:solidFill>
                  <a:srgbClr val="222222"/>
                </a:solidFill>
                <a:latin typeface="Century Gothic" panose="020B0502020202020204" pitchFamily="34" charset="0"/>
              </a:rPr>
              <a:t>	</a:t>
            </a:r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10 ноября 1943 года началась 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Гомельско-Речицкая</a:t>
            </a:r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 наступательная операция войск. Командующий 65-й армией П. И. Батов отмечал, что «главная роль в этой операции была отведена соединению Ильи Кожара».</a:t>
            </a:r>
          </a:p>
          <a:p>
            <a:pPr algn="just"/>
            <a:r>
              <a:rPr lang="ru-RU" dirty="0">
                <a:solidFill>
                  <a:srgbClr val="222222"/>
                </a:solidFill>
                <a:latin typeface="Century Gothic" panose="020B0502020202020204" pitchFamily="34" charset="0"/>
              </a:rPr>
              <a:t>	</a:t>
            </a:r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После освобождения Речицы около 6 тысяч партизан из соединений Кожара вошли в состав частей Белорусского фронта.</a:t>
            </a:r>
          </a:p>
          <a:p>
            <a:pPr algn="just"/>
            <a:endParaRPr lang="ru-RU" dirty="0">
              <a:solidFill>
                <a:srgbClr val="222222"/>
              </a:solidFill>
              <a:latin typeface="Century Gothic" panose="020B0502020202020204" pitchFamily="34" charset="0"/>
            </a:endParaRPr>
          </a:p>
          <a:p>
            <a:pPr algn="just"/>
            <a:endParaRPr lang="ru-RU" b="0" i="0" dirty="0">
              <a:solidFill>
                <a:srgbClr val="222222"/>
              </a:solidFill>
              <a:effectLst/>
              <a:latin typeface="Century Gothic" panose="020B0502020202020204" pitchFamily="34" charset="0"/>
            </a:endParaRPr>
          </a:p>
          <a:p>
            <a:pPr algn="ctr"/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1 января 1944 года генерал-майору Кожару Илье Павловичу </a:t>
            </a:r>
          </a:p>
          <a:p>
            <a:pPr algn="ctr"/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присвоено звание </a:t>
            </a:r>
          </a:p>
          <a:p>
            <a:pPr algn="ctr"/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Героя Советского Союза.</a:t>
            </a:r>
          </a:p>
        </p:txBody>
      </p:sp>
      <p:pic>
        <p:nvPicPr>
          <p:cNvPr id="10246" name="Picture 6">
            <a:extLst>
              <a:ext uri="{FF2B5EF4-FFF2-40B4-BE49-F238E27FC236}">
                <a16:creationId xmlns:a16="http://schemas.microsoft.com/office/drawing/2014/main" id="{0980312F-DB84-40E7-895A-2B54F9283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70029"/>
            <a:ext cx="4865687" cy="68849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731A537-30A7-4854-ABC5-56F66B6E87EA}"/>
              </a:ext>
            </a:extLst>
          </p:cNvPr>
          <p:cNvSpPr/>
          <p:nvPr/>
        </p:nvSpPr>
        <p:spPr>
          <a:xfrm>
            <a:off x="4876438" y="24457852"/>
            <a:ext cx="486568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	В районе 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Вардё</a:t>
            </a:r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 (Северная Норвегия) штурмовики его группы точно вышли на караван. </a:t>
            </a:r>
            <a:r>
              <a:rPr lang="ru-RU" dirty="0">
                <a:solidFill>
                  <a:srgbClr val="222222"/>
                </a:solidFill>
                <a:latin typeface="Century Gothic" panose="020B0502020202020204" pitchFamily="34" charset="0"/>
              </a:rPr>
              <a:t>Они </a:t>
            </a:r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прорвавшись через плотный зенитный огонь, ринулись к транспортам. Ведущий пошёл в атаку на головной транспорт, но его Ил-2 был подбит и загорелся. Капитан Катунин ввёл машину в пике и направил её в транспорт. Последовал сильный взрыв, и судно противника затонуло. 27 апреля на всю страну прозвучало: «На днях наша авиация разгромила конвой противника в 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Баренцовом</a:t>
            </a:r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 море.</a:t>
            </a:r>
          </a:p>
          <a:p>
            <a:pPr algn="just"/>
            <a:r>
              <a:rPr lang="ru-RU" dirty="0">
                <a:solidFill>
                  <a:srgbClr val="222222"/>
                </a:solidFill>
                <a:latin typeface="Century Gothic" panose="020B0502020202020204" pitchFamily="34" charset="0"/>
              </a:rPr>
              <a:t>	</a:t>
            </a:r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В этом бою геройски погибли капитан Катунин и борт-стрелок Маркин. Катунин на горящем самолете таранил крупный немецкий транспорт…».</a:t>
            </a:r>
          </a:p>
          <a:p>
            <a:pPr algn="just"/>
            <a:endParaRPr lang="ru-RU" b="0" i="0" dirty="0">
              <a:solidFill>
                <a:srgbClr val="222222"/>
              </a:solidFill>
              <a:effectLst/>
              <a:latin typeface="Century Gothic" panose="020B0502020202020204" pitchFamily="34" charset="0"/>
            </a:endParaRPr>
          </a:p>
          <a:p>
            <a:pPr algn="ctr"/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31 мая 1944 года капитану Катунину Илье Борисовичу присвоено звание Героя Советского Союза (посмертно).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CF1EB36-1025-44E0-B004-1AAFEAC49B20}"/>
              </a:ext>
            </a:extLst>
          </p:cNvPr>
          <p:cNvSpPr/>
          <p:nvPr/>
        </p:nvSpPr>
        <p:spPr>
          <a:xfrm>
            <a:off x="9760383" y="0"/>
            <a:ext cx="243161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highlight>
                <a:srgbClr val="FFFF00"/>
              </a:highligh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660DEC-2064-4427-80F8-A0F60C766817}"/>
              </a:ext>
            </a:extLst>
          </p:cNvPr>
          <p:cNvSpPr txBox="1"/>
          <p:nvPr/>
        </p:nvSpPr>
        <p:spPr>
          <a:xfrm>
            <a:off x="9791627" y="123010"/>
            <a:ext cx="23691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ИХ ПОДВИГ </a:t>
            </a:r>
          </a:p>
          <a:p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В ПАМЯТИ </a:t>
            </a:r>
          </a:p>
          <a:p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НАВЕКИ </a:t>
            </a:r>
          </a:p>
          <a:p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СОХРАНИМ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617E804A-3765-429A-8FA9-59A5F255F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627" y="5051716"/>
            <a:ext cx="2269642" cy="181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2803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10">
            <a:extLst>
              <a:ext uri="{FF2B5EF4-FFF2-40B4-BE49-F238E27FC236}">
                <a16:creationId xmlns:a16="http://schemas.microsoft.com/office/drawing/2014/main" id="{A2047B4E-F0B9-4695-8F9C-2691A4C43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49" y="-15221069"/>
            <a:ext cx="4721638" cy="6802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204C05CD-5BE3-45F8-896D-8E5A292438E5}"/>
              </a:ext>
            </a:extLst>
          </p:cNvPr>
          <p:cNvSpPr/>
          <p:nvPr/>
        </p:nvSpPr>
        <p:spPr>
          <a:xfrm>
            <a:off x="4895257" y="-15165626"/>
            <a:ext cx="5001049" cy="6692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Вёл активную работу по созданию подполья в городе, создав городской подпольный центр, доводивший задания горкома партии до подпольных групп. Одной из первых операций, предпринятой группой Бородина, была попытка подрыва элеватора. В сентябре 1941 года Бородин сумел побывать в партизанском отряде. В ночное время Бородин совместно с надёжными людьми начал печатать листовки. </a:t>
            </a:r>
            <a:endParaRPr lang="ru-RU" sz="2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конце ноября 1941 года группа Бородина взорвала танковую ремонтную мастерскую. Осенью 1941 года группа Бородина взорвала ресторан на Советской улице. Весной 1942 года группа начала готовиться к уничтожению городской электростанции, однако к тому времени гестапо шло по её следам. 9 мая 1942 года Бородин был арестован. 20 июня 1942 года он был расстрелян</a:t>
            </a:r>
            <a:r>
              <a:rPr lang="ru-RU" sz="1400" baseline="30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04B23DC1-C512-4A27-B7F2-B3C593155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2" y="-7998995"/>
            <a:ext cx="4848225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13A0EDC-39BE-4F03-8B6B-B40D52F0E76A}"/>
              </a:ext>
            </a:extLst>
          </p:cNvPr>
          <p:cNvSpPr/>
          <p:nvPr/>
        </p:nvSpPr>
        <p:spPr>
          <a:xfrm>
            <a:off x="5007064" y="-6416654"/>
            <a:ext cx="489736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>
                <a:effectLst/>
                <a:latin typeface="Century Gothic" panose="020B0502020202020204" pitchFamily="34" charset="0"/>
              </a:rPr>
              <a:t>Заместитель командира эскадрильи 9-го Гвардейского истребительного авиационного полка гвардии капитан Головачев провел 457 боевых вылетов, в 125 воздушных боях сбил лично 31 и в группе 1 самолет противника.</a:t>
            </a:r>
          </a:p>
          <a:p>
            <a:r>
              <a:rPr lang="ru-RU" b="0" i="0" dirty="0">
                <a:effectLst/>
                <a:latin typeface="Century Gothic" panose="020B0502020202020204" pitchFamily="34" charset="0"/>
              </a:rPr>
              <a:t>В составе так называемой "золотой орды" он был принят в Военно-воздушную академию, которую окончил в 1951 г. В 1959 г. окончил Военную академию Генштаба. Освоил многие типы реактивных самолетов.</a:t>
            </a:r>
          </a:p>
          <a:p>
            <a:r>
              <a:rPr lang="ru-RU" b="0" i="0" dirty="0">
                <a:effectLst/>
                <a:latin typeface="Century Gothic" panose="020B0502020202020204" pitchFamily="34" charset="0"/>
              </a:rPr>
              <a:t>Дважды Герой Советского Союза. 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7B5AADD9-B2B3-44B6-BE5F-F59F9412E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65687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8DFEF5A-F03C-4FB3-8A8C-27000F64AD8F}"/>
              </a:ext>
            </a:extLst>
          </p:cNvPr>
          <p:cNvSpPr/>
          <p:nvPr/>
        </p:nvSpPr>
        <p:spPr>
          <a:xfrm>
            <a:off x="5007064" y="2039165"/>
            <a:ext cx="489736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	К сентябрю 1944 года лейтенант Григорий Денисенко был штурманом эскадрильи. К тому времени он совершил 118 боевых вылетов, уничтожив в воздушных боях и на земле 8 вражеских самолётов, а также в ходе штурмовок уничтожив несколько десятков танков и более ста автомашин противника. </a:t>
            </a:r>
          </a:p>
          <a:p>
            <a:pPr algn="just"/>
            <a:endParaRPr lang="ru-RU" dirty="0">
              <a:solidFill>
                <a:srgbClr val="222222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	</a:t>
            </a:r>
          </a:p>
          <a:p>
            <a:pPr algn="ctr"/>
            <a:r>
              <a:rPr lang="ru-RU" dirty="0">
                <a:solidFill>
                  <a:srgbClr val="222222"/>
                </a:solidFill>
                <a:latin typeface="Century Gothic" panose="020B0502020202020204" pitchFamily="34" charset="0"/>
              </a:rPr>
              <a:t>	</a:t>
            </a:r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Указом Президиума Верховного Совета СССР от 15 мая 1946 года лейтенант Григорий Денисенко был удостоен звания</a:t>
            </a:r>
          </a:p>
          <a:p>
            <a:pPr algn="ctr"/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 Героя Советского Союза.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9CBCB7DE-E5E4-41AB-AFA8-B83FBB1F3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98995"/>
            <a:ext cx="4851400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6884BED-9E33-4B45-A74E-713AA7C280D7}"/>
              </a:ext>
            </a:extLst>
          </p:cNvPr>
          <p:cNvSpPr/>
          <p:nvPr/>
        </p:nvSpPr>
        <p:spPr>
          <a:xfrm>
            <a:off x="5007064" y="8611840"/>
            <a:ext cx="429702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С ноября 1942 года командир Гомельского партизанского соединения. </a:t>
            </a:r>
          </a:p>
          <a:p>
            <a:pPr algn="just"/>
            <a:r>
              <a:rPr lang="ru-RU" dirty="0">
                <a:solidFill>
                  <a:srgbClr val="222222"/>
                </a:solidFill>
                <a:latin typeface="Century Gothic" panose="020B0502020202020204" pitchFamily="34" charset="0"/>
              </a:rPr>
              <a:t>	</a:t>
            </a:r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10 ноября 1943 года началась 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Гомельско-Речицкая</a:t>
            </a:r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 наступательная операция войск. Командующий 65-й армией П. И. Батов отмечал, что «главная роль в этой операции была отведена соединению Ильи Кожара».</a:t>
            </a:r>
          </a:p>
          <a:p>
            <a:pPr algn="just"/>
            <a:r>
              <a:rPr lang="ru-RU" dirty="0">
                <a:solidFill>
                  <a:srgbClr val="222222"/>
                </a:solidFill>
                <a:latin typeface="Century Gothic" panose="020B0502020202020204" pitchFamily="34" charset="0"/>
              </a:rPr>
              <a:t>	</a:t>
            </a:r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После освобождения Речицы около 6 тысяч партизан из соединений Кожара вошли в состав частей Белорусского фронта.</a:t>
            </a:r>
          </a:p>
          <a:p>
            <a:pPr algn="just"/>
            <a:endParaRPr lang="ru-RU" dirty="0">
              <a:solidFill>
                <a:srgbClr val="222222"/>
              </a:solidFill>
              <a:latin typeface="Century Gothic" panose="020B0502020202020204" pitchFamily="34" charset="0"/>
            </a:endParaRPr>
          </a:p>
          <a:p>
            <a:pPr algn="just"/>
            <a:endParaRPr lang="ru-RU" b="0" i="0" dirty="0">
              <a:solidFill>
                <a:srgbClr val="222222"/>
              </a:solidFill>
              <a:effectLst/>
              <a:latin typeface="Century Gothic" panose="020B0502020202020204" pitchFamily="34" charset="0"/>
            </a:endParaRPr>
          </a:p>
          <a:p>
            <a:pPr algn="ctr"/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1 января 1944 года генерал-майору Кожару Илье Павловичу </a:t>
            </a:r>
          </a:p>
          <a:p>
            <a:pPr algn="ctr"/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присвоено звание </a:t>
            </a:r>
          </a:p>
          <a:p>
            <a:pPr algn="ctr"/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Героя Советского Союза.</a:t>
            </a:r>
          </a:p>
        </p:txBody>
      </p:sp>
      <p:pic>
        <p:nvPicPr>
          <p:cNvPr id="10246" name="Picture 6">
            <a:extLst>
              <a:ext uri="{FF2B5EF4-FFF2-40B4-BE49-F238E27FC236}">
                <a16:creationId xmlns:a16="http://schemas.microsoft.com/office/drawing/2014/main" id="{0980312F-DB84-40E7-895A-2B54F9283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71034"/>
            <a:ext cx="4865687" cy="68849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731A537-30A7-4854-ABC5-56F66B6E87EA}"/>
              </a:ext>
            </a:extLst>
          </p:cNvPr>
          <p:cNvSpPr/>
          <p:nvPr/>
        </p:nvSpPr>
        <p:spPr>
          <a:xfrm>
            <a:off x="4876438" y="16458857"/>
            <a:ext cx="486568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	В районе 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Вардё</a:t>
            </a:r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 (Северная Норвегия) штурмовики его группы точно вышли на караван. </a:t>
            </a:r>
            <a:r>
              <a:rPr lang="ru-RU" dirty="0">
                <a:solidFill>
                  <a:srgbClr val="222222"/>
                </a:solidFill>
                <a:latin typeface="Century Gothic" panose="020B0502020202020204" pitchFamily="34" charset="0"/>
              </a:rPr>
              <a:t>Они </a:t>
            </a:r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прорвавшись через плотный зенитный огонь, ринулись к транспортам. Ведущий пошёл в атаку на головной транспорт, но его Ил-2 был подбит и загорелся. Капитан Катунин ввёл машину в пике и направил её в транспорт. Последовал сильный взрыв, и судно противника затонуло. 27 апреля на всю страну прозвучало: «На днях наша авиация разгромила конвой противника в 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Баренцовом</a:t>
            </a:r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 море.</a:t>
            </a:r>
          </a:p>
          <a:p>
            <a:pPr algn="just"/>
            <a:r>
              <a:rPr lang="ru-RU" dirty="0">
                <a:solidFill>
                  <a:srgbClr val="222222"/>
                </a:solidFill>
                <a:latin typeface="Century Gothic" panose="020B0502020202020204" pitchFamily="34" charset="0"/>
              </a:rPr>
              <a:t>	</a:t>
            </a:r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В этом бою геройски погибли капитан Катунин и борт-стрелок Маркин. Катунин на горящем самолете таранил крупный немецкий транспорт…».</a:t>
            </a:r>
          </a:p>
          <a:p>
            <a:pPr algn="just"/>
            <a:endParaRPr lang="ru-RU" b="0" i="0" dirty="0">
              <a:solidFill>
                <a:srgbClr val="222222"/>
              </a:solidFill>
              <a:effectLst/>
              <a:latin typeface="Century Gothic" panose="020B0502020202020204" pitchFamily="34" charset="0"/>
            </a:endParaRPr>
          </a:p>
          <a:p>
            <a:pPr algn="ctr"/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31 мая 1944 года капитану Катунину Илье Борисовичу присвоено звание Героя Советского Союза (посмертно).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7E4C35E-DA12-494D-AF1B-37C8E423668F}"/>
              </a:ext>
            </a:extLst>
          </p:cNvPr>
          <p:cNvSpPr/>
          <p:nvPr/>
        </p:nvSpPr>
        <p:spPr>
          <a:xfrm>
            <a:off x="9760383" y="0"/>
            <a:ext cx="243161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highlight>
                <a:srgbClr val="FFFF00"/>
              </a:highligh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AB66E1-A138-45BF-AA3C-FCCE8EEE8246}"/>
              </a:ext>
            </a:extLst>
          </p:cNvPr>
          <p:cNvSpPr txBox="1"/>
          <p:nvPr/>
        </p:nvSpPr>
        <p:spPr>
          <a:xfrm>
            <a:off x="9791627" y="123010"/>
            <a:ext cx="23691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ИХ ПОДВИГ </a:t>
            </a:r>
          </a:p>
          <a:p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В ПАМЯТИ </a:t>
            </a:r>
          </a:p>
          <a:p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НАВЕКИ </a:t>
            </a:r>
          </a:p>
          <a:p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СОХРАНИМ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FFA01B03-2848-471C-A3A8-53AE2D1EC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627" y="5051716"/>
            <a:ext cx="2269642" cy="181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6792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10">
            <a:extLst>
              <a:ext uri="{FF2B5EF4-FFF2-40B4-BE49-F238E27FC236}">
                <a16:creationId xmlns:a16="http://schemas.microsoft.com/office/drawing/2014/main" id="{A2047B4E-F0B9-4695-8F9C-2691A4C43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49" y="-23220064"/>
            <a:ext cx="4721638" cy="6802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204C05CD-5BE3-45F8-896D-8E5A292438E5}"/>
              </a:ext>
            </a:extLst>
          </p:cNvPr>
          <p:cNvSpPr/>
          <p:nvPr/>
        </p:nvSpPr>
        <p:spPr>
          <a:xfrm>
            <a:off x="4895257" y="-23164621"/>
            <a:ext cx="5001049" cy="6692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Вёл активную работу по созданию подполья в городе, создав городской подпольный центр, доводивший задания горкома партии до подпольных групп. Одной из первых операций, предпринятой группой Бородина, была попытка подрыва элеватора. В сентябре 1941 года Бородин сумел побывать в партизанском отряде. В ночное время Бородин совместно с надёжными людьми начал печатать листовки. </a:t>
            </a:r>
            <a:endParaRPr lang="ru-RU" sz="2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конце ноября 1941 года группа Бородина взорвала танковую ремонтную мастерскую. Осенью 1941 года группа Бородина взорвала ресторан на Советской улице. Весной 1942 года группа начала готовиться к уничтожению городской электростанции, однако к тому времени гестапо шло по её следам. 9 мая 1942 года Бородин был арестован. 20 июня 1942 года он был расстрелян</a:t>
            </a:r>
            <a:r>
              <a:rPr lang="ru-RU" sz="1400" baseline="30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04B23DC1-C512-4A27-B7F2-B3C593155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2" y="-15997990"/>
            <a:ext cx="4848225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13A0EDC-39BE-4F03-8B6B-B40D52F0E76A}"/>
              </a:ext>
            </a:extLst>
          </p:cNvPr>
          <p:cNvSpPr/>
          <p:nvPr/>
        </p:nvSpPr>
        <p:spPr>
          <a:xfrm>
            <a:off x="5007064" y="-14415649"/>
            <a:ext cx="489736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>
                <a:effectLst/>
                <a:latin typeface="Century Gothic" panose="020B0502020202020204" pitchFamily="34" charset="0"/>
              </a:rPr>
              <a:t>Заместитель командира эскадрильи 9-го Гвардейского истребительного авиационного полка гвардии капитан Головачев провел 457 боевых вылетов, в 125 воздушных боях сбил лично 31 и в группе 1 самолет противника.</a:t>
            </a:r>
          </a:p>
          <a:p>
            <a:r>
              <a:rPr lang="ru-RU" b="0" i="0" dirty="0">
                <a:effectLst/>
                <a:latin typeface="Century Gothic" panose="020B0502020202020204" pitchFamily="34" charset="0"/>
              </a:rPr>
              <a:t>В составе так называемой "золотой орды" он был принят в Военно-воздушную академию, которую окончил в 1951 г. В 1959 г. окончил Военную академию Генштаба. Освоил многие типы реактивных самолетов.</a:t>
            </a:r>
          </a:p>
          <a:p>
            <a:r>
              <a:rPr lang="ru-RU" b="0" i="0" dirty="0">
                <a:effectLst/>
                <a:latin typeface="Century Gothic" panose="020B0502020202020204" pitchFamily="34" charset="0"/>
              </a:rPr>
              <a:t>Дважды Герой Советского Союза. 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7B5AADD9-B2B3-44B6-BE5F-F59F9412E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98995"/>
            <a:ext cx="4865687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8DFEF5A-F03C-4FB3-8A8C-27000F64AD8F}"/>
              </a:ext>
            </a:extLst>
          </p:cNvPr>
          <p:cNvSpPr/>
          <p:nvPr/>
        </p:nvSpPr>
        <p:spPr>
          <a:xfrm>
            <a:off x="5007064" y="-5959830"/>
            <a:ext cx="489736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	К сентябрю 1944 года лейтенант Григорий Денисенко был штурманом эскадрильи. К тому времени он совершил 118 боевых вылетов, уничтожив в воздушных боях и на земле 8 вражеских самолётов, а также в ходе штурмовок уничтожив несколько десятков танков и более ста автомашин противника. 	Указом Президиума Верховного Совета СССР от 15 мая 1946 года лейтенант Григорий Денисенко был удостоен звания Героя Советского Союза.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9CBCB7DE-E5E4-41AB-AFA8-B83FBB1F3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51400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6884BED-9E33-4B45-A74E-713AA7C280D7}"/>
              </a:ext>
            </a:extLst>
          </p:cNvPr>
          <p:cNvSpPr/>
          <p:nvPr/>
        </p:nvSpPr>
        <p:spPr>
          <a:xfrm>
            <a:off x="5007064" y="612845"/>
            <a:ext cx="429702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	С ноября 1942 года командир Гомельского партизанского соединения. </a:t>
            </a:r>
          </a:p>
          <a:p>
            <a:pPr algn="just"/>
            <a:r>
              <a:rPr lang="ru-RU" dirty="0">
                <a:solidFill>
                  <a:srgbClr val="222222"/>
                </a:solidFill>
                <a:latin typeface="Century Gothic" panose="020B0502020202020204" pitchFamily="34" charset="0"/>
              </a:rPr>
              <a:t>	</a:t>
            </a:r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10 ноября 1943 года началась 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Гомельско-Речицкая</a:t>
            </a:r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 наступательная операция войск. Командующий 65-й армией П. И. Батов отмечал, что «главная роль в этой операции была отведена соединению Ильи Кожара».</a:t>
            </a:r>
          </a:p>
          <a:p>
            <a:pPr algn="just"/>
            <a:r>
              <a:rPr lang="ru-RU" dirty="0">
                <a:solidFill>
                  <a:srgbClr val="222222"/>
                </a:solidFill>
                <a:latin typeface="Century Gothic" panose="020B0502020202020204" pitchFamily="34" charset="0"/>
              </a:rPr>
              <a:t>	</a:t>
            </a:r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После освобождения Речицы около 6 тысяч партизан из соединений Кожара вошли в состав частей Белорусского фронта.</a:t>
            </a:r>
          </a:p>
          <a:p>
            <a:pPr algn="just"/>
            <a:endParaRPr lang="ru-RU" dirty="0">
              <a:solidFill>
                <a:srgbClr val="222222"/>
              </a:solidFill>
              <a:latin typeface="Century Gothic" panose="020B0502020202020204" pitchFamily="34" charset="0"/>
            </a:endParaRPr>
          </a:p>
          <a:p>
            <a:pPr algn="just"/>
            <a:endParaRPr lang="ru-RU" b="0" i="0" dirty="0">
              <a:solidFill>
                <a:srgbClr val="222222"/>
              </a:solidFill>
              <a:effectLst/>
              <a:latin typeface="Century Gothic" panose="020B0502020202020204" pitchFamily="34" charset="0"/>
            </a:endParaRPr>
          </a:p>
          <a:p>
            <a:pPr algn="ctr"/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1 января 1944 года генерал-майору Кожару Илье Павловичу </a:t>
            </a:r>
          </a:p>
          <a:p>
            <a:pPr algn="ctr"/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присвоено звание </a:t>
            </a:r>
          </a:p>
          <a:p>
            <a:pPr algn="ctr"/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Героя Советского Союза.</a:t>
            </a:r>
          </a:p>
        </p:txBody>
      </p:sp>
      <p:pic>
        <p:nvPicPr>
          <p:cNvPr id="10246" name="Picture 6">
            <a:extLst>
              <a:ext uri="{FF2B5EF4-FFF2-40B4-BE49-F238E27FC236}">
                <a16:creationId xmlns:a16="http://schemas.microsoft.com/office/drawing/2014/main" id="{0980312F-DB84-40E7-895A-2B54F9283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2039"/>
            <a:ext cx="4865687" cy="68849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731A537-30A7-4854-ABC5-56F66B6E87EA}"/>
              </a:ext>
            </a:extLst>
          </p:cNvPr>
          <p:cNvSpPr/>
          <p:nvPr/>
        </p:nvSpPr>
        <p:spPr>
          <a:xfrm>
            <a:off x="4876438" y="8459862"/>
            <a:ext cx="486568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	В районе 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Вардё</a:t>
            </a:r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 (Северная Норвегия) штурмовики его группы точно вышли на караван. </a:t>
            </a:r>
            <a:r>
              <a:rPr lang="ru-RU" dirty="0">
                <a:solidFill>
                  <a:srgbClr val="222222"/>
                </a:solidFill>
                <a:latin typeface="Century Gothic" panose="020B0502020202020204" pitchFamily="34" charset="0"/>
              </a:rPr>
              <a:t>Они </a:t>
            </a:r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прорвавшись через плотный зенитный огонь, ринулись к транспортам. Ведущий пошёл в атаку на головной транспорт, но его Ил-2 был подбит и загорелся. Капитан Катунин ввёл машину в пике и направил её в транспорт. Последовал сильный взрыв, и судно противника затонуло. 27 апреля на всю страну прозвучало: «На днях наша авиация разгромила конвой противника в 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Баренцовом</a:t>
            </a:r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 море.</a:t>
            </a:r>
          </a:p>
          <a:p>
            <a:pPr algn="just"/>
            <a:r>
              <a:rPr lang="ru-RU" dirty="0">
                <a:solidFill>
                  <a:srgbClr val="222222"/>
                </a:solidFill>
                <a:latin typeface="Century Gothic" panose="020B0502020202020204" pitchFamily="34" charset="0"/>
              </a:rPr>
              <a:t>	</a:t>
            </a:r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В этом бою геройски погибли капитан Катунин и борт-стрелок Маркин. Катунин на горящем самолете таранил крупный немецкий транспорт…».</a:t>
            </a:r>
          </a:p>
          <a:p>
            <a:pPr algn="just"/>
            <a:endParaRPr lang="ru-RU" b="0" i="0" dirty="0">
              <a:solidFill>
                <a:srgbClr val="222222"/>
              </a:solidFill>
              <a:effectLst/>
              <a:latin typeface="Century Gothic" panose="020B0502020202020204" pitchFamily="34" charset="0"/>
            </a:endParaRPr>
          </a:p>
          <a:p>
            <a:pPr algn="ctr"/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31 мая 1944 года капитану Катунину Илье Борисовичу присвоено звание Героя Советского Союза (посмертно).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175B8C0-9B8F-4153-BC31-EC3F072B316F}"/>
              </a:ext>
            </a:extLst>
          </p:cNvPr>
          <p:cNvSpPr/>
          <p:nvPr/>
        </p:nvSpPr>
        <p:spPr>
          <a:xfrm>
            <a:off x="9760383" y="0"/>
            <a:ext cx="243161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highlight>
                <a:srgbClr val="FFFF00"/>
              </a:highligh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C52EA5-9F5C-46D9-BBB4-E91BA1A77D14}"/>
              </a:ext>
            </a:extLst>
          </p:cNvPr>
          <p:cNvSpPr txBox="1"/>
          <p:nvPr/>
        </p:nvSpPr>
        <p:spPr>
          <a:xfrm>
            <a:off x="9791627" y="123010"/>
            <a:ext cx="23691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ИХ ПОДВИГ </a:t>
            </a:r>
          </a:p>
          <a:p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В ПАМЯТИ </a:t>
            </a:r>
          </a:p>
          <a:p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НАВЕКИ </a:t>
            </a:r>
          </a:p>
          <a:p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СОХРАНИМ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E0698F98-2148-457A-BB53-2F33BB9FC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627" y="5051716"/>
            <a:ext cx="2269642" cy="181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7411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1466</TotalTime>
  <Words>5038</Words>
  <Application>Microsoft Office PowerPoint</Application>
  <PresentationFormat>Широкоэкранный</PresentationFormat>
  <Paragraphs>253</Paragraphs>
  <Slides>12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впв рук</dc:creator>
  <cp:lastModifiedBy>впв рук</cp:lastModifiedBy>
  <cp:revision>4</cp:revision>
  <dcterms:created xsi:type="dcterms:W3CDTF">2023-11-14T05:56:30Z</dcterms:created>
  <dcterms:modified xsi:type="dcterms:W3CDTF">2023-11-18T05:07:55Z</dcterms:modified>
</cp:coreProperties>
</file>